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3" r:id="rId1"/>
  </p:sldMasterIdLst>
  <p:notesMasterIdLst>
    <p:notesMasterId r:id="rId20"/>
  </p:notesMasterIdLst>
  <p:sldIdLst>
    <p:sldId id="275" r:id="rId2"/>
    <p:sldId id="256" r:id="rId3"/>
    <p:sldId id="258" r:id="rId4"/>
    <p:sldId id="259" r:id="rId5"/>
    <p:sldId id="260" r:id="rId6"/>
    <p:sldId id="261" r:id="rId7"/>
    <p:sldId id="265" r:id="rId8"/>
    <p:sldId id="266" r:id="rId9"/>
    <p:sldId id="267" r:id="rId10"/>
    <p:sldId id="277" r:id="rId11"/>
    <p:sldId id="278" r:id="rId12"/>
    <p:sldId id="279" r:id="rId13"/>
    <p:sldId id="280" r:id="rId14"/>
    <p:sldId id="281" r:id="rId15"/>
    <p:sldId id="268" r:id="rId16"/>
    <p:sldId id="272" r:id="rId17"/>
    <p:sldId id="273"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66" d="100"/>
          <a:sy n="66" d="100"/>
        </p:scale>
        <p:origin x="-71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679212-5DC9-BA47-A905-262010C05844}" type="datetimeFigureOut">
              <a:rPr lang="en-US" smtClean="0"/>
              <a:pPr/>
              <a:t>12/11/15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A4517B-0BD3-F04E-835F-E981FF86A1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8BC97B8-94AD-E44C-8599-457C418F3D7D}" type="datetimeFigureOut">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19FA-636C-7345-8BA1-98692DDA4745}" type="slidenum">
              <a:rPr lang="en-US" smtClean="0"/>
              <a:pPr/>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C97B8-94AD-E44C-8599-457C418F3D7D}" type="datetimeFigureOut">
              <a:rPr lang="en-US" smtClean="0"/>
              <a:pPr/>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A19FA-636C-7345-8BA1-98692DDA4745}"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8BC97B8-94AD-E44C-8599-457C418F3D7D}" type="datetimeFigureOut">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19FA-636C-7345-8BA1-98692DDA4745}"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58BC97B8-94AD-E44C-8599-457C418F3D7D}" type="datetimeFigureOut">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19FA-636C-7345-8BA1-98692DDA4745}"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8BC97B8-94AD-E44C-8599-457C418F3D7D}" type="datetimeFigureOut">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19FA-636C-7345-8BA1-98692DDA4745}"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8BC97B8-94AD-E44C-8599-457C418F3D7D}" type="datetimeFigureOut">
              <a:rPr lang="en-US" smtClean="0"/>
              <a:pPr/>
              <a:t>12/11/15</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C97B8-94AD-E44C-8599-457C418F3D7D}" type="datetimeFigureOut">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A19FA-636C-7345-8BA1-98692DDA4745}"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8BC97B8-94AD-E44C-8599-457C418F3D7D}" type="datetimeFigureOut">
              <a:rPr lang="en-US" smtClean="0"/>
              <a:pPr/>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A19FA-636C-7345-8BA1-98692DDA4745}"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8BC97B8-94AD-E44C-8599-457C418F3D7D}" type="datetimeFigureOut">
              <a:rPr lang="en-US" smtClean="0"/>
              <a:pPr/>
              <a:t>12/11/15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A19FA-636C-7345-8BA1-98692DDA47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8BC97B8-94AD-E44C-8599-457C418F3D7D}" type="datetimeFigureOut">
              <a:rPr lang="en-US" smtClean="0"/>
              <a:pPr/>
              <a:t>12/11/15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A19FA-636C-7345-8BA1-98692DDA4745}"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C97B8-94AD-E44C-8599-457C418F3D7D}" type="datetimeFigureOut">
              <a:rPr lang="en-US" smtClean="0"/>
              <a:pPr/>
              <a:t>12/11/15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A19FA-636C-7345-8BA1-98692DDA47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C97B8-94AD-E44C-8599-457C418F3D7D}" type="datetimeFigureOut">
              <a:rPr lang="en-US" smtClean="0"/>
              <a:pPr/>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A19FA-636C-7345-8BA1-98692DDA47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C97B8-94AD-E44C-8599-457C418F3D7D}" type="datetimeFigureOut">
              <a:rPr lang="en-US" smtClean="0"/>
              <a:pPr/>
              <a:t>12/11/15</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533A19FA-636C-7345-8BA1-98692DDA474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talian.about.com/gi/dynamic/offsite.htm?site=http://www.madeinfirenze.it/elena_e.ht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0" y="144017"/>
            <a:ext cx="9144000" cy="671398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LANDMARKS</a:t>
            </a:r>
            <a:endParaRPr lang="en-US" dirty="0"/>
          </a:p>
        </p:txBody>
      </p:sp>
      <p:sp>
        <p:nvSpPr>
          <p:cNvPr id="3" name="Content Placeholder 2"/>
          <p:cNvSpPr>
            <a:spLocks noGrp="1"/>
          </p:cNvSpPr>
          <p:nvPr>
            <p:ph idx="1"/>
          </p:nvPr>
        </p:nvSpPr>
        <p:spPr/>
        <p:txBody>
          <a:bodyPr/>
          <a:lstStyle/>
          <a:p>
            <a:r>
              <a:rPr lang="en-US" dirty="0" smtClean="0"/>
              <a:t>A major landmark in theatre history occurred in Padua, Italy, on February 25, 1545, when Ser </a:t>
            </a:r>
            <a:r>
              <a:rPr lang="en-US" dirty="0" err="1" smtClean="0"/>
              <a:t>Maphio’s</a:t>
            </a:r>
            <a:r>
              <a:rPr lang="en-US" dirty="0" smtClean="0"/>
              <a:t> troupe of performers signed a letter of incorporation establishing themselves as a “</a:t>
            </a:r>
            <a:r>
              <a:rPr lang="en-US" i="1" dirty="0" smtClean="0"/>
              <a:t>fraternal </a:t>
            </a:r>
            <a:r>
              <a:rPr lang="en-US" i="1" dirty="0" err="1" smtClean="0"/>
              <a:t>compagnia</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BUSINESS</a:t>
            </a:r>
            <a:endParaRPr lang="en-US" dirty="0"/>
          </a:p>
        </p:txBody>
      </p:sp>
      <p:sp>
        <p:nvSpPr>
          <p:cNvPr id="3" name="Content Placeholder 2"/>
          <p:cNvSpPr>
            <a:spLocks noGrp="1"/>
          </p:cNvSpPr>
          <p:nvPr>
            <p:ph idx="1"/>
          </p:nvPr>
        </p:nvSpPr>
        <p:spPr/>
        <p:txBody>
          <a:bodyPr/>
          <a:lstStyle/>
          <a:p>
            <a:r>
              <a:rPr lang="en-US" dirty="0" smtClean="0"/>
              <a:t>. Other troupes of this era had similar endeavors, and the business of “show business” was born when artist-entrepreneurs began to create professional models for making a living in the theatre.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MAKE A MARK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Another major landmark in theatre history was first confirmed in 1566 when a Commedia performer named </a:t>
            </a:r>
            <a:r>
              <a:rPr lang="en-US" dirty="0" err="1" smtClean="0"/>
              <a:t>Vincenza</a:t>
            </a:r>
            <a:r>
              <a:rPr lang="en-US" dirty="0" smtClean="0"/>
              <a:t> Armani became the first documented professional actress. </a:t>
            </a:r>
          </a:p>
          <a:p>
            <a:r>
              <a:rPr lang="en-US" dirty="0" smtClean="0"/>
              <a:t> Evidence exists as early as the 1540s that Commedia troupes began to create professional space for female performers, but the late 1560s and 1570s were the Age of the Actress. Isabella </a:t>
            </a:r>
            <a:r>
              <a:rPr lang="en-US" dirty="0" err="1" smtClean="0"/>
              <a:t>Andreini</a:t>
            </a:r>
            <a:r>
              <a:rPr lang="en-US" dirty="0" smtClean="0"/>
              <a:t> became one of the most famous and sought-after performers in all of Italy and France.</a:t>
            </a:r>
          </a:p>
          <a:p>
            <a:r>
              <a:rPr lang="en-US" dirty="0" smtClean="0"/>
              <a:t>The advent of the actress occasioned a new character type: the male and female Lovers or </a:t>
            </a:r>
            <a:r>
              <a:rPr lang="en-US" dirty="0" err="1" smtClean="0"/>
              <a:t>Innamorati</a:t>
            </a:r>
            <a:r>
              <a:rPr lang="en-US" dirty="0" smtClean="0"/>
              <a:t> (</a:t>
            </a:r>
            <a:r>
              <a:rPr lang="en-US" i="1" dirty="0" err="1" smtClean="0"/>
              <a:t>innamorato</a:t>
            </a:r>
            <a:r>
              <a:rPr lang="en-US" dirty="0" smtClean="0"/>
              <a:t>, masculine; </a:t>
            </a:r>
            <a:r>
              <a:rPr lang="en-US" i="1" dirty="0" err="1" smtClean="0"/>
              <a:t>innamorata</a:t>
            </a:r>
            <a:r>
              <a:rPr lang="en-US" dirty="0" smtClean="0"/>
              <a:t>, feminine) who became the children of the Old Men.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MARK</a:t>
            </a:r>
            <a:endParaRPr lang="en-US" dirty="0"/>
          </a:p>
        </p:txBody>
      </p:sp>
      <p:sp>
        <p:nvSpPr>
          <p:cNvPr id="3" name="Content Placeholder 2"/>
          <p:cNvSpPr>
            <a:spLocks noGrp="1"/>
          </p:cNvSpPr>
          <p:nvPr>
            <p:ph idx="1"/>
          </p:nvPr>
        </p:nvSpPr>
        <p:spPr/>
        <p:txBody>
          <a:bodyPr/>
          <a:lstStyle/>
          <a:p>
            <a:r>
              <a:rPr lang="en-US" dirty="0" smtClean="0"/>
              <a:t>The advent of the actress occasioned a new character type: the male and female Lovers or </a:t>
            </a:r>
            <a:r>
              <a:rPr lang="en-US" dirty="0" err="1" smtClean="0"/>
              <a:t>Innamorati</a:t>
            </a:r>
            <a:r>
              <a:rPr lang="en-US" dirty="0" smtClean="0"/>
              <a:t> (</a:t>
            </a:r>
            <a:r>
              <a:rPr lang="en-US" i="1" dirty="0" err="1" smtClean="0"/>
              <a:t>innamorato</a:t>
            </a:r>
            <a:r>
              <a:rPr lang="en-US" dirty="0" smtClean="0"/>
              <a:t>, masculine; </a:t>
            </a:r>
            <a:r>
              <a:rPr lang="en-US" i="1" dirty="0" err="1" smtClean="0"/>
              <a:t>innamorata</a:t>
            </a:r>
            <a:r>
              <a:rPr lang="en-US" dirty="0" smtClean="0"/>
              <a:t>, feminine) who became the children of the Old Men.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MIME COMES TO COMMEDIA</a:t>
            </a:r>
            <a:endParaRPr lang="en-US" dirty="0"/>
          </a:p>
        </p:txBody>
      </p:sp>
      <p:sp>
        <p:nvSpPr>
          <p:cNvPr id="3" name="Content Placeholder 2"/>
          <p:cNvSpPr>
            <a:spLocks noGrp="1"/>
          </p:cNvSpPr>
          <p:nvPr>
            <p:ph idx="1"/>
          </p:nvPr>
        </p:nvSpPr>
        <p:spPr/>
        <p:txBody>
          <a:bodyPr/>
          <a:lstStyle/>
          <a:p>
            <a:r>
              <a:rPr lang="en-US" dirty="0" err="1" smtClean="0"/>
              <a:t>ThE</a:t>
            </a:r>
            <a:r>
              <a:rPr lang="en-US" dirty="0" smtClean="0"/>
              <a:t> male servant played in white face (hence the term “</a:t>
            </a:r>
            <a:r>
              <a:rPr lang="en-US" i="1" dirty="0" err="1" smtClean="0"/>
              <a:t>infarinato</a:t>
            </a:r>
            <a:r>
              <a:rPr lang="en-US" dirty="0" smtClean="0"/>
              <a:t>,” meaning “floured.”) This white-faced comic servant is an ancestor to the white-faced clown of the circus tradition and the modern, white-faced pantomime.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ZANNI</a:t>
            </a:r>
            <a:endParaRPr lang="en-US" dirty="0"/>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3244850" y="2057400"/>
            <a:ext cx="2654300" cy="3573079"/>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COSTUMES</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853029" y="2012949"/>
            <a:ext cx="7411877" cy="4006851"/>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MASKS</a:t>
            </a:r>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004679" y="2114275"/>
            <a:ext cx="6919016" cy="396239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sz="3200" dirty="0" smtClean="0"/>
          </a:p>
          <a:p>
            <a:endParaRPr lang="en-US" sz="3200" dirty="0" smtClean="0"/>
          </a:p>
          <a:p>
            <a:r>
              <a:rPr lang="en-US" sz="3200" dirty="0" smtClean="0"/>
              <a:t>Ms. Dean’s web address</a:t>
            </a:r>
          </a:p>
          <a:p>
            <a:r>
              <a:rPr lang="en-US" sz="3200" smtClean="0"/>
              <a:t>www.paula.dean.weeblydcom</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COMMEDIA DELL’ARTE</a:t>
            </a:r>
            <a:br>
              <a:rPr lang="en-US" dirty="0" smtClean="0"/>
            </a:br>
            <a:r>
              <a:rPr lang="en-US" dirty="0" smtClean="0"/>
              <a:t>THE BEGINNING OF </a:t>
            </a:r>
            <a:br>
              <a:rPr lang="en-US" dirty="0" smtClean="0"/>
            </a:br>
            <a:r>
              <a:rPr lang="en-US" dirty="0" smtClean="0"/>
              <a:t>IMPROVISATION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Commedia </a:t>
            </a:r>
            <a:r>
              <a:rPr lang="en-US" dirty="0" err="1" smtClean="0"/>
              <a:t>dell'arte</a:t>
            </a:r>
            <a:r>
              <a:rPr lang="en-US" dirty="0" smtClean="0"/>
              <a:t> is a form of theatre characterized by masked “types” which began in Italy in the 16th century and was responsible for the advent of the actresses and improvised performances based on sketches or scenarios. The closest translation of the name is “ comedy of craft”; it is shortened from commedia </a:t>
            </a:r>
            <a:r>
              <a:rPr lang="en-US" dirty="0" err="1" smtClean="0"/>
              <a:t>dell’arte</a:t>
            </a:r>
            <a:r>
              <a:rPr lang="en-US" dirty="0" smtClean="0"/>
              <a:t> </a:t>
            </a:r>
            <a:r>
              <a:rPr lang="en-US" dirty="0" err="1" smtClean="0"/>
              <a:t>all’improvviso</a:t>
            </a:r>
            <a:r>
              <a:rPr lang="en-US" dirty="0" smtClean="0"/>
              <a:t>, or “comedy of the very creative ability of improvisation”.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 spite of its outwardly anarchic spirit, the </a:t>
            </a:r>
            <a:r>
              <a:rPr lang="en-US" i="1" dirty="0" smtClean="0"/>
              <a:t>commedia </a:t>
            </a:r>
            <a:r>
              <a:rPr lang="en-US" i="1" dirty="0" err="1" smtClean="0"/>
              <a:t>dell'arte</a:t>
            </a:r>
            <a:r>
              <a:rPr lang="en-US" i="1" dirty="0" smtClean="0"/>
              <a:t> was a </a:t>
            </a:r>
            <a:r>
              <a:rPr lang="en-US" i="1" u="sng" dirty="0" smtClean="0"/>
              <a:t>highly disciplined art</a:t>
            </a:r>
            <a:r>
              <a:rPr lang="en-US" i="1" dirty="0" smtClean="0"/>
              <a:t> requiring both virtuosity and </a:t>
            </a:r>
            <a:r>
              <a:rPr lang="en-US" i="1" u="sng" dirty="0" smtClean="0"/>
              <a:t>a strong sense of ensemble playing</a:t>
            </a:r>
            <a:r>
              <a:rPr lang="en-US" i="1" dirty="0" smtClean="0"/>
              <a:t>. The unique talent of commedia players was </a:t>
            </a:r>
            <a:r>
              <a:rPr lang="en-US" i="1" u="sng" dirty="0" smtClean="0"/>
              <a:t>to improvise comedy around a pre–established scenario</a:t>
            </a:r>
            <a:r>
              <a:rPr lang="en-US" i="1" dirty="0" smtClean="0"/>
              <a:t>. Responding to each other, or to audience reaction, the actors made use of the </a:t>
            </a:r>
            <a:r>
              <a:rPr lang="en-US" i="1" u="sng" dirty="0" err="1" smtClean="0"/>
              <a:t>lazzi</a:t>
            </a:r>
            <a:r>
              <a:rPr lang="en-US" i="1" u="sng" dirty="0" smtClean="0"/>
              <a:t> (special rehearsed routines that could be inserted into the plays at convenient points to heighten the comedy), musical numbers, and impromptu dialogue to vary the happenings on stage.</a:t>
            </a:r>
            <a:endParaRPr lang="en-US"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Physical </a:t>
            </a:r>
            <a:r>
              <a:rPr lang="en-US" dirty="0" err="1" smtClean="0"/>
              <a:t>Theater Masks</a:t>
            </a:r>
            <a:r>
              <a:rPr lang="en-US" dirty="0" smtClean="0"/>
              <a:t> forced actors to project their characters' emotions through the body. Leaps, tumbles, stock gags (</a:t>
            </a:r>
            <a:r>
              <a:rPr lang="en-US" i="1" dirty="0" err="1" smtClean="0"/>
              <a:t>burle</a:t>
            </a:r>
            <a:r>
              <a:rPr lang="en-US" i="1" dirty="0" smtClean="0"/>
              <a:t> and </a:t>
            </a:r>
            <a:r>
              <a:rPr lang="en-US" i="1" dirty="0" err="1" smtClean="0"/>
              <a:t>lazzi</a:t>
            </a:r>
            <a:r>
              <a:rPr lang="en-US" i="1" dirty="0" smtClean="0"/>
              <a:t>), obscene gestures and slapstick antics were incorporated into their acts.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sz="3273" dirty="0" smtClean="0"/>
              <a:t>Stock </a:t>
            </a:r>
            <a:r>
              <a:rPr lang="en-US" sz="3273" dirty="0" err="1" smtClean="0"/>
              <a:t>Characters the</a:t>
            </a:r>
            <a:r>
              <a:rPr lang="en-US" sz="3273" dirty="0" smtClean="0"/>
              <a:t> famous character types can be divided into four main categories:</a:t>
            </a:r>
          </a:p>
          <a:p>
            <a:r>
              <a:rPr lang="en-US" sz="3273" dirty="0" smtClean="0"/>
              <a:t>(1) The Servants or </a:t>
            </a:r>
            <a:r>
              <a:rPr lang="en-US" sz="3273" dirty="0" err="1" smtClean="0"/>
              <a:t>Zanni</a:t>
            </a:r>
            <a:r>
              <a:rPr lang="en-US" sz="3273" dirty="0" smtClean="0"/>
              <a:t> such as </a:t>
            </a:r>
            <a:r>
              <a:rPr lang="en-US" sz="3273" dirty="0" err="1" smtClean="0"/>
              <a:t>Arlecchino</a:t>
            </a:r>
            <a:r>
              <a:rPr lang="en-US" sz="3273" dirty="0" smtClean="0"/>
              <a:t> (Harlequin), </a:t>
            </a:r>
            <a:r>
              <a:rPr lang="en-US" sz="3273" dirty="0" err="1" smtClean="0"/>
              <a:t>Pulcinella</a:t>
            </a:r>
            <a:r>
              <a:rPr lang="en-US" sz="3273" dirty="0" smtClean="0"/>
              <a:t> (Punch), </a:t>
            </a:r>
            <a:r>
              <a:rPr lang="en-US" sz="3273" dirty="0" err="1" smtClean="0"/>
              <a:t>Colombina</a:t>
            </a:r>
            <a:r>
              <a:rPr lang="en-US" sz="3273" dirty="0" smtClean="0"/>
              <a:t> (Columbine), </a:t>
            </a:r>
            <a:r>
              <a:rPr lang="en-US" sz="3273" dirty="0" err="1" smtClean="0"/>
              <a:t>Scapino</a:t>
            </a:r>
            <a:r>
              <a:rPr lang="en-US" sz="3273" dirty="0" smtClean="0"/>
              <a:t> (</a:t>
            </a:r>
            <a:r>
              <a:rPr lang="en-US" sz="3273" dirty="0" err="1" smtClean="0"/>
              <a:t>Scapín</a:t>
            </a:r>
            <a:r>
              <a:rPr lang="en-US" sz="3273" dirty="0" smtClean="0"/>
              <a:t>), </a:t>
            </a:r>
            <a:r>
              <a:rPr lang="en-US" sz="3273" dirty="0" err="1" smtClean="0"/>
              <a:t>Brighella</a:t>
            </a:r>
            <a:r>
              <a:rPr lang="en-US" sz="3273" dirty="0" smtClean="0"/>
              <a:t>, </a:t>
            </a:r>
            <a:r>
              <a:rPr lang="en-US" sz="3273" dirty="0" err="1" smtClean="0"/>
              <a:t>Pedrolino</a:t>
            </a:r>
            <a:r>
              <a:rPr lang="en-US" sz="3273" dirty="0" smtClean="0"/>
              <a:t>, </a:t>
            </a:r>
            <a:r>
              <a:rPr lang="en-US" sz="3273" dirty="0" err="1" smtClean="0"/>
              <a:t>Pierrot</a:t>
            </a:r>
            <a:r>
              <a:rPr lang="en-US" sz="3273" dirty="0" smtClean="0"/>
              <a:t>, and the like;</a:t>
            </a:r>
          </a:p>
          <a:p>
            <a:r>
              <a:rPr lang="en-US" sz="3273" dirty="0" smtClean="0"/>
              <a:t>(2) The Old Men or </a:t>
            </a:r>
            <a:r>
              <a:rPr lang="en-US" sz="3273" dirty="0" err="1" smtClean="0"/>
              <a:t>Vecchi</a:t>
            </a:r>
            <a:r>
              <a:rPr lang="en-US" sz="3273" dirty="0" smtClean="0"/>
              <a:t> such as the greedy </a:t>
            </a:r>
            <a:r>
              <a:rPr lang="en-US" sz="3273" dirty="0" err="1" smtClean="0"/>
              <a:t>Magnifico</a:t>
            </a:r>
            <a:r>
              <a:rPr lang="en-US" sz="3273" dirty="0" smtClean="0"/>
              <a:t> (</a:t>
            </a:r>
            <a:r>
              <a:rPr lang="en-US" sz="3273" dirty="0" err="1" smtClean="0"/>
              <a:t>Pantalone</a:t>
            </a:r>
            <a:r>
              <a:rPr lang="en-US" sz="3273" dirty="0" smtClean="0"/>
              <a:t>), the know-it-all professor (</a:t>
            </a:r>
            <a:r>
              <a:rPr lang="en-US" sz="3273" dirty="0" err="1" smtClean="0"/>
              <a:t>il</a:t>
            </a:r>
            <a:r>
              <a:rPr lang="en-US" sz="3273" dirty="0" smtClean="0"/>
              <a:t> </a:t>
            </a:r>
            <a:r>
              <a:rPr lang="en-US" sz="3273" dirty="0" err="1" smtClean="0"/>
              <a:t>Dottore</a:t>
            </a:r>
            <a:r>
              <a:rPr lang="en-US" sz="3273" dirty="0" smtClean="0"/>
              <a:t>), or the stuttering </a:t>
            </a:r>
            <a:r>
              <a:rPr lang="en-US" sz="3273" dirty="0" err="1" smtClean="0"/>
              <a:t>Tartaglia</a:t>
            </a:r>
            <a:r>
              <a:rPr lang="en-US" sz="3273" dirty="0" smtClean="0"/>
              <a:t>;</a:t>
            </a:r>
          </a:p>
          <a:p>
            <a:r>
              <a:rPr lang="en-US" sz="3273" dirty="0" smtClean="0"/>
              <a:t>(3) The young Lovers or </a:t>
            </a:r>
            <a:r>
              <a:rPr lang="en-US" sz="3273" dirty="0" err="1" smtClean="0"/>
              <a:t>Innamorati</a:t>
            </a:r>
            <a:r>
              <a:rPr lang="en-US" sz="3273" dirty="0" smtClean="0"/>
              <a:t> with names such as Isabella, </a:t>
            </a:r>
            <a:r>
              <a:rPr lang="en-US" sz="3273" dirty="0" err="1" smtClean="0"/>
              <a:t>Flaminia</a:t>
            </a:r>
            <a:r>
              <a:rPr lang="en-US" sz="3273" dirty="0" smtClean="0"/>
              <a:t>, or </a:t>
            </a:r>
            <a:r>
              <a:rPr lang="en-US" sz="3273" dirty="0" err="1" smtClean="0"/>
              <a:t>Ortensia</a:t>
            </a:r>
            <a:r>
              <a:rPr lang="en-US" sz="3273" dirty="0" smtClean="0"/>
              <a:t> (for women) and </a:t>
            </a:r>
            <a:r>
              <a:rPr lang="en-US" sz="3273" dirty="0" err="1" smtClean="0"/>
              <a:t>Flavio</a:t>
            </a:r>
            <a:r>
              <a:rPr lang="en-US" sz="3273" dirty="0" smtClean="0"/>
              <a:t>, </a:t>
            </a:r>
            <a:r>
              <a:rPr lang="en-US" sz="3273" dirty="0" err="1" smtClean="0"/>
              <a:t>Orazio</a:t>
            </a:r>
            <a:r>
              <a:rPr lang="en-US" sz="3273" dirty="0" smtClean="0"/>
              <a:t>, </a:t>
            </a:r>
            <a:r>
              <a:rPr lang="en-US" sz="3273" dirty="0" err="1" smtClean="0"/>
              <a:t>Ortensio</a:t>
            </a:r>
            <a:r>
              <a:rPr lang="en-US" sz="3273" dirty="0" smtClean="0"/>
              <a:t>, or Leandro (for men).</a:t>
            </a:r>
          </a:p>
          <a:p>
            <a:r>
              <a:rPr lang="en-US" sz="3273" dirty="0" smtClean="0"/>
              <a:t>(4) The boasting Captains or </a:t>
            </a:r>
            <a:r>
              <a:rPr lang="en-US" sz="3273" dirty="0" err="1" smtClean="0"/>
              <a:t>Capitani</a:t>
            </a:r>
            <a:r>
              <a:rPr lang="en-US" sz="3273" dirty="0" smtClean="0"/>
              <a:t> and their female equivalent, the vivacious and oftentimes violent La Signora.</a:t>
            </a:r>
          </a:p>
          <a:p>
            <a:r>
              <a:rPr lang="en-US" sz="3273"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COSTUMES</a:t>
            </a:r>
            <a:endParaRPr lang="en-US" dirty="0"/>
          </a:p>
        </p:txBody>
      </p:sp>
      <p:sp>
        <p:nvSpPr>
          <p:cNvPr id="3" name="Content Placeholder 2"/>
          <p:cNvSpPr>
            <a:spLocks noGrp="1"/>
          </p:cNvSpPr>
          <p:nvPr>
            <p:ph idx="1"/>
          </p:nvPr>
        </p:nvSpPr>
        <p:spPr/>
        <p:txBody>
          <a:bodyPr/>
          <a:lstStyle/>
          <a:p>
            <a:r>
              <a:rPr lang="en-US" dirty="0" err="1" smtClean="0"/>
              <a:t>Costumes The</a:t>
            </a:r>
            <a:r>
              <a:rPr lang="en-US" dirty="0" smtClean="0"/>
              <a:t> audience was able to pick up from each character's dress the type of person he was representing. Males would identify themselves with character-specific costumes and half masks. The </a:t>
            </a:r>
            <a:r>
              <a:rPr lang="en-US" i="1" dirty="0" err="1" smtClean="0"/>
              <a:t>zanni</a:t>
            </a:r>
            <a:r>
              <a:rPr lang="en-US" i="1" dirty="0" smtClean="0"/>
              <a:t> (precursor to clown) </a:t>
            </a:r>
            <a:r>
              <a:rPr lang="en-US" i="1" dirty="0" err="1" smtClean="0"/>
              <a:t>Arlecchino</a:t>
            </a:r>
            <a:r>
              <a:rPr lang="en-US" i="1" dirty="0" smtClean="0"/>
              <a:t>, for example, would be immediately recognizable because of his black mask and patchwork costume.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While the inamorato and the female characters wore neither masks nor costumes unique to that personage, certain information could still be derived from their clothing. Audiences knew what members of the various social classes typically wore, and also expected certain colors to represent certain emotional states. Regardless of where they toured, </a:t>
            </a:r>
            <a:r>
              <a:rPr lang="en-US" i="1" dirty="0" smtClean="0"/>
              <a:t>commedia </a:t>
            </a:r>
            <a:r>
              <a:rPr lang="en-US" i="1" dirty="0" err="1" smtClean="0"/>
              <a:t>dell'arte</a:t>
            </a:r>
            <a:r>
              <a:rPr lang="en-US" i="1" dirty="0" smtClean="0"/>
              <a:t> conventions were recognized and adhered to.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MASKS</a:t>
            </a:r>
            <a:endParaRPr lang="en-US" dirty="0"/>
          </a:p>
        </p:txBody>
      </p:sp>
      <p:sp>
        <p:nvSpPr>
          <p:cNvPr id="3" name="Content Placeholder 2"/>
          <p:cNvSpPr>
            <a:spLocks noGrp="1"/>
          </p:cNvSpPr>
          <p:nvPr>
            <p:ph idx="1"/>
          </p:nvPr>
        </p:nvSpPr>
        <p:spPr/>
        <p:txBody>
          <a:bodyPr/>
          <a:lstStyle/>
          <a:p>
            <a:r>
              <a:rPr lang="en-US" dirty="0" err="1" smtClean="0"/>
              <a:t>Masks All</a:t>
            </a:r>
            <a:r>
              <a:rPr lang="en-US" dirty="0" smtClean="0"/>
              <a:t> the fixed character types, the figures of fun or satire, wore colored leather masks. Their opposites, usually pairs of young lovers around whom the stories revolved, had no need for such devices. Today in Italy </a:t>
            </a:r>
            <a:r>
              <a:rPr lang="en-US" u="sng" dirty="0" smtClean="0">
                <a:hlinkClick r:id="rId2"/>
              </a:rPr>
              <a:t>handcrafted theater masks are still created in the ancient tradition of </a:t>
            </a:r>
            <a:r>
              <a:rPr lang="en-US" i="1" u="sng" dirty="0" smtClean="0">
                <a:hlinkClick r:id="rId2"/>
              </a:rPr>
              <a:t>carnacialesca.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3020</TotalTime>
  <Words>840</Words>
  <Application>Microsoft Macintosh PowerPoint</Application>
  <PresentationFormat>On-screen Show (4:3)</PresentationFormat>
  <Paragraphs>35</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Focus</vt:lpstr>
      <vt:lpstr>Slide 1</vt:lpstr>
      <vt:lpstr>COMMEDIA DELL’ARTE THE BEGINNING OF  IMPROVISATION</vt:lpstr>
      <vt:lpstr>DEFINITION</vt:lpstr>
      <vt:lpstr>Slide 4</vt:lpstr>
      <vt:lpstr>Slide 5</vt:lpstr>
      <vt:lpstr>Slide 6</vt:lpstr>
      <vt:lpstr>STOCK COSTUMES</vt:lpstr>
      <vt:lpstr>Slide 8</vt:lpstr>
      <vt:lpstr>MASKS</vt:lpstr>
      <vt:lpstr>LANDMARKS</vt:lpstr>
      <vt:lpstr>SHOW BUSINESS</vt:lpstr>
      <vt:lpstr>WOMEN MAKE A MARK</vt:lpstr>
      <vt:lpstr>WOMEN’S MARK</vt:lpstr>
      <vt:lpstr>MIME COMES TO COMMEDIA</vt:lpstr>
      <vt:lpstr>ZANNI</vt:lpstr>
      <vt:lpstr>COSTUMES</vt:lpstr>
      <vt:lpstr>MASKS</vt:lpstr>
      <vt:lpstr>Slide 18</vt:lpstr>
    </vt:vector>
  </TitlesOfParts>
  <Company>providence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COMMEDIA DELL’ARTE THE BEGINNING OF  IMPROVISATION</dc:title>
  <dc:creator>paula dean</dc:creator>
  <cp:lastModifiedBy>paula dean</cp:lastModifiedBy>
  <cp:revision>16</cp:revision>
  <dcterms:created xsi:type="dcterms:W3CDTF">2015-12-11T16:17:34Z</dcterms:created>
  <dcterms:modified xsi:type="dcterms:W3CDTF">2015-12-11T16:31:52Z</dcterms:modified>
</cp:coreProperties>
</file>