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slides/slide16.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13.xml" ContentType="application/vnd.openxmlformats-officedocument.presentationml.slideLayout+xml"/>
  <Override PartName="/ppt/slides/slide17.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700" r:id="rId1"/>
  </p:sldMasterIdLst>
  <p:notesMasterIdLst>
    <p:notesMasterId r:id="rId19"/>
  </p:notesMasterIdLst>
  <p:sldIdLst>
    <p:sldId id="256" r:id="rId2"/>
    <p:sldId id="257" r:id="rId3"/>
    <p:sldId id="260" r:id="rId4"/>
    <p:sldId id="261" r:id="rId5"/>
    <p:sldId id="258" r:id="rId6"/>
    <p:sldId id="262" r:id="rId7"/>
    <p:sldId id="263" r:id="rId8"/>
    <p:sldId id="264" r:id="rId9"/>
    <p:sldId id="267" r:id="rId10"/>
    <p:sldId id="268" r:id="rId11"/>
    <p:sldId id="270" r:id="rId12"/>
    <p:sldId id="269" r:id="rId13"/>
    <p:sldId id="271" r:id="rId14"/>
    <p:sldId id="272" r:id="rId15"/>
    <p:sldId id="266" r:id="rId16"/>
    <p:sldId id="265" r:id="rId17"/>
    <p:sldId id="273"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8" d="100"/>
          <a:sy n="98" d="100"/>
        </p:scale>
        <p:origin x="-640"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F5D5C1-2A9B-714C-BC17-136325F0A2FF}" type="datetimeFigureOut">
              <a:rPr lang="en-US" smtClean="0"/>
              <a:pPr/>
              <a:t>3/3/15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9CDFEA-1421-6143-8587-3BB53983685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9CDFEA-1421-6143-8587-3BB53983685E}"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9CDFEA-1421-6143-8587-3BB53983685E}"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6388" y="739588"/>
            <a:ext cx="8513762" cy="2729753"/>
          </a:xfrm>
        </p:spPr>
        <p:txBody>
          <a:bodyPr>
            <a:noAutofit/>
          </a:bodyPr>
          <a:lstStyle>
            <a:lvl1pPr algn="l">
              <a:lnSpc>
                <a:spcPts val="10800"/>
              </a:lnSpc>
              <a:defRPr sz="10000" b="1" spc="-250" baseline="0">
                <a:solidFill>
                  <a:schemeClr val="tx2"/>
                </a:solidFill>
              </a:defRPr>
            </a:lvl1pPr>
          </a:lstStyle>
          <a:p>
            <a:r>
              <a:rPr lang="en-US" smtClean="0"/>
              <a:t>Click to edit Master title style</a:t>
            </a:r>
            <a:endParaRPr/>
          </a:p>
        </p:txBody>
      </p:sp>
      <p:sp>
        <p:nvSpPr>
          <p:cNvPr id="3" name="Subtitle 2"/>
          <p:cNvSpPr>
            <a:spLocks noGrp="1"/>
          </p:cNvSpPr>
          <p:nvPr>
            <p:ph type="subTitle" idx="1"/>
          </p:nvPr>
        </p:nvSpPr>
        <p:spPr>
          <a:xfrm>
            <a:off x="306388" y="3505200"/>
            <a:ext cx="4683050" cy="1344706"/>
          </a:xfrm>
        </p:spPr>
        <p:txBody>
          <a:bodyPr anchor="b" anchorCtr="0">
            <a:normAutofit/>
          </a:bodyPr>
          <a:lstStyle>
            <a:lvl1pPr marL="0" indent="0" algn="l">
              <a:buNone/>
              <a:defRPr sz="44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275294"/>
            <a:ext cx="1600200" cy="365125"/>
          </a:xfrm>
        </p:spPr>
        <p:txBody>
          <a:bodyPr/>
          <a:lstStyle>
            <a:lvl1pPr>
              <a:defRPr sz="1100">
                <a:solidFill>
                  <a:schemeClr val="tx2"/>
                </a:solidFill>
              </a:defRPr>
            </a:lvl1pPr>
          </a:lstStyle>
          <a:p>
            <a:fld id="{C6D9184F-023E-A346-BE25-491D1028D903}" type="datetimeFigureOut">
              <a:rPr lang="en-US" smtClean="0"/>
              <a:pPr/>
              <a:t>3/3/15</a:t>
            </a:fld>
            <a:endParaRPr lang="en-US"/>
          </a:p>
        </p:txBody>
      </p:sp>
      <p:sp>
        <p:nvSpPr>
          <p:cNvPr id="5" name="Footer Placeholder 4"/>
          <p:cNvSpPr>
            <a:spLocks noGrp="1"/>
          </p:cNvSpPr>
          <p:nvPr>
            <p:ph type="ftr" sz="quarter" idx="11"/>
          </p:nvPr>
        </p:nvSpPr>
        <p:spPr>
          <a:xfrm>
            <a:off x="2209800" y="6275294"/>
            <a:ext cx="5638800" cy="365125"/>
          </a:xfrm>
        </p:spPr>
        <p:txBody>
          <a:bodyPr/>
          <a:lstStyle>
            <a:lvl1pPr algn="l">
              <a:defRPr sz="1100">
                <a:solidFill>
                  <a:schemeClr val="tx2"/>
                </a:solidFill>
              </a:defRPr>
            </a:lvl1pPr>
          </a:lstStyle>
          <a:p>
            <a:endParaRPr lang="en-US"/>
          </a:p>
        </p:txBody>
      </p:sp>
      <p:sp>
        <p:nvSpPr>
          <p:cNvPr id="6" name="Slide Number Placeholder 5"/>
          <p:cNvSpPr>
            <a:spLocks noGrp="1"/>
          </p:cNvSpPr>
          <p:nvPr>
            <p:ph type="sldNum" sz="quarter" idx="12"/>
          </p:nvPr>
        </p:nvSpPr>
        <p:spPr>
          <a:xfrm>
            <a:off x="8077200" y="6275294"/>
            <a:ext cx="609600" cy="365125"/>
          </a:xfrm>
        </p:spPr>
        <p:txBody>
          <a:bodyPr/>
          <a:lstStyle>
            <a:lvl1pPr>
              <a:defRPr sz="1400">
                <a:solidFill>
                  <a:schemeClr val="tx2"/>
                </a:solidFill>
              </a:defRPr>
            </a:lvl1pPr>
          </a:lstStyle>
          <a:p>
            <a:fld id="{5186BA5E-F1DE-AA4C-A014-7545077E772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1823" y="1227427"/>
            <a:ext cx="3657600" cy="566738"/>
          </a:xfrm>
        </p:spPr>
        <p:txBody>
          <a:bodyPr anchor="b">
            <a:noAutofit/>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rot="194096">
            <a:off x="4845353" y="975801"/>
            <a:ext cx="3496570" cy="4747249"/>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631823" y="1799793"/>
            <a:ext cx="3657600" cy="3991408"/>
          </a:xfrm>
        </p:spPr>
        <p:txBody>
          <a:bodyPr>
            <a:normAutofit/>
          </a:bodyPr>
          <a:lstStyle>
            <a:lvl1pPr marL="0" indent="0" algn="l">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D9184F-023E-A346-BE25-491D1028D903}" type="datetimeFigureOut">
              <a:rPr lang="en-US" smtClean="0"/>
              <a:pPr/>
              <a:t>3/3/15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6BA5E-F1DE-AA4C-A014-7545077E772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32011" y="4329953"/>
            <a:ext cx="7907151" cy="927847"/>
          </a:xfrm>
        </p:spPr>
        <p:txBody>
          <a:bodyPr anchor="b" anchorCtr="0">
            <a:noAutofit/>
          </a:bodyPr>
          <a:lstStyle>
            <a:lvl1pPr algn="l">
              <a:defRPr sz="3600"/>
            </a:lvl1pPr>
          </a:lstStyle>
          <a:p>
            <a:r>
              <a:rPr lang="en-US" smtClean="0"/>
              <a:t>Click to edit Master title style</a:t>
            </a:r>
            <a:endParaRPr/>
          </a:p>
        </p:txBody>
      </p:sp>
      <p:sp>
        <p:nvSpPr>
          <p:cNvPr id="3" name="Date Placeholder 2"/>
          <p:cNvSpPr>
            <a:spLocks noGrp="1"/>
          </p:cNvSpPr>
          <p:nvPr>
            <p:ph type="dt" sz="half" idx="10"/>
          </p:nvPr>
        </p:nvSpPr>
        <p:spPr/>
        <p:txBody>
          <a:bodyPr/>
          <a:lstStyle/>
          <a:p>
            <a:fld id="{C6D9184F-023E-A346-BE25-491D1028D903}" type="datetimeFigureOut">
              <a:rPr lang="en-US" smtClean="0"/>
              <a:pPr/>
              <a:t>3/3/15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86BA5E-F1DE-AA4C-A014-7545077E7724}" type="slidenum">
              <a:rPr lang="en-US" smtClean="0"/>
              <a:pPr/>
              <a:t>‹#›</a:t>
            </a:fld>
            <a:endParaRPr lang="en-US"/>
          </a:p>
        </p:txBody>
      </p:sp>
      <p:sp>
        <p:nvSpPr>
          <p:cNvPr id="7" name="Text Placeholder 6"/>
          <p:cNvSpPr>
            <a:spLocks noGrp="1"/>
          </p:cNvSpPr>
          <p:nvPr>
            <p:ph type="body" sz="quarter" idx="13"/>
          </p:nvPr>
        </p:nvSpPr>
        <p:spPr>
          <a:xfrm>
            <a:off x="634196" y="5257800"/>
            <a:ext cx="7904950" cy="990600"/>
          </a:xfrm>
        </p:spPr>
        <p:txBody>
          <a:bodyPr>
            <a:normAutofit/>
          </a:bodyPr>
          <a:lstStyle>
            <a:lvl1pPr marL="0" indent="0">
              <a:buNone/>
              <a:defRPr sz="1800"/>
            </a:lvl1pPr>
            <a:lvl2pPr marL="0" indent="0">
              <a:buNone/>
              <a:defRPr sz="1800"/>
            </a:lvl2pPr>
            <a:lvl3pPr marL="0" indent="0">
              <a:buNone/>
              <a:defRPr sz="1800"/>
            </a:lvl3pPr>
            <a:lvl4pPr marL="0" indent="0">
              <a:buNone/>
              <a:defRPr sz="1800"/>
            </a:lvl4pPr>
            <a:lvl5pPr marL="0" indent="0">
              <a:buNone/>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Picture Placeholder 2"/>
          <p:cNvSpPr>
            <a:spLocks noGrp="1"/>
          </p:cNvSpPr>
          <p:nvPr>
            <p:ph type="pic" idx="1"/>
          </p:nvPr>
        </p:nvSpPr>
        <p:spPr>
          <a:xfrm rot="319004">
            <a:off x="2075968" y="741009"/>
            <a:ext cx="4914362" cy="3240064"/>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sp>
        <p:nvSpPr>
          <p:cNvPr id="9" name="Picture Placeholder 2"/>
          <p:cNvSpPr>
            <a:spLocks noGrp="1"/>
          </p:cNvSpPr>
          <p:nvPr>
            <p:ph type="pic" idx="14"/>
          </p:nvPr>
        </p:nvSpPr>
        <p:spPr>
          <a:xfrm rot="21346724">
            <a:off x="436037" y="494284"/>
            <a:ext cx="4663440" cy="3030003"/>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2" name="Title 1"/>
          <p:cNvSpPr>
            <a:spLocks noGrp="1"/>
          </p:cNvSpPr>
          <p:nvPr>
            <p:ph type="title"/>
          </p:nvPr>
        </p:nvSpPr>
        <p:spPr>
          <a:xfrm>
            <a:off x="632011" y="4329953"/>
            <a:ext cx="7907151" cy="927847"/>
          </a:xfrm>
        </p:spPr>
        <p:txBody>
          <a:bodyPr anchor="b" anchorCtr="0">
            <a:noAutofit/>
          </a:bodyPr>
          <a:lstStyle>
            <a:lvl1pPr algn="l">
              <a:defRPr sz="3600"/>
            </a:lvl1pPr>
          </a:lstStyle>
          <a:p>
            <a:r>
              <a:rPr lang="en-US" smtClean="0"/>
              <a:t>Click to edit Master title style</a:t>
            </a:r>
            <a:endParaRPr/>
          </a:p>
        </p:txBody>
      </p:sp>
      <p:sp>
        <p:nvSpPr>
          <p:cNvPr id="3" name="Date Placeholder 2"/>
          <p:cNvSpPr>
            <a:spLocks noGrp="1"/>
          </p:cNvSpPr>
          <p:nvPr>
            <p:ph type="dt" sz="half" idx="10"/>
          </p:nvPr>
        </p:nvSpPr>
        <p:spPr/>
        <p:txBody>
          <a:bodyPr/>
          <a:lstStyle/>
          <a:p>
            <a:fld id="{C6D9184F-023E-A346-BE25-491D1028D903}" type="datetimeFigureOut">
              <a:rPr lang="en-US" smtClean="0"/>
              <a:pPr/>
              <a:t>3/3/15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86BA5E-F1DE-AA4C-A014-7545077E7724}" type="slidenum">
              <a:rPr lang="en-US" smtClean="0"/>
              <a:pPr/>
              <a:t>‹#›</a:t>
            </a:fld>
            <a:endParaRPr lang="en-US"/>
          </a:p>
        </p:txBody>
      </p:sp>
      <p:sp>
        <p:nvSpPr>
          <p:cNvPr id="7" name="Text Placeholder 6"/>
          <p:cNvSpPr>
            <a:spLocks noGrp="1"/>
          </p:cNvSpPr>
          <p:nvPr>
            <p:ph type="body" sz="quarter" idx="13"/>
          </p:nvPr>
        </p:nvSpPr>
        <p:spPr>
          <a:xfrm>
            <a:off x="634196" y="5257800"/>
            <a:ext cx="7904950" cy="990600"/>
          </a:xfrm>
        </p:spPr>
        <p:txBody>
          <a:bodyPr>
            <a:normAutofit/>
          </a:bodyPr>
          <a:lstStyle>
            <a:lvl1pPr marL="0" indent="0">
              <a:buNone/>
              <a:defRPr sz="1800"/>
            </a:lvl1pPr>
            <a:lvl2pPr marL="0" indent="0">
              <a:buNone/>
              <a:defRPr sz="1800"/>
            </a:lvl2pPr>
            <a:lvl3pPr marL="0" indent="0">
              <a:buNone/>
              <a:defRPr sz="1800"/>
            </a:lvl3pPr>
            <a:lvl4pPr marL="0" indent="0">
              <a:buNone/>
              <a:defRPr sz="1800"/>
            </a:lvl4pPr>
            <a:lvl5pPr marL="0" indent="0">
              <a:buNone/>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Picture Placeholder 2"/>
          <p:cNvSpPr>
            <a:spLocks noGrp="1"/>
          </p:cNvSpPr>
          <p:nvPr>
            <p:ph type="pic" idx="1"/>
          </p:nvPr>
        </p:nvSpPr>
        <p:spPr>
          <a:xfrm rot="152337">
            <a:off x="4118577" y="735553"/>
            <a:ext cx="4663440" cy="3030003"/>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normAutofit/>
          </a:bodyPr>
          <a:lstStyle>
            <a:lvl1pPr>
              <a:spcBef>
                <a:spcPts val="20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6D9184F-023E-A346-BE25-491D1028D903}" type="datetimeFigureOut">
              <a:rPr lang="en-US" smtClean="0"/>
              <a:pPr/>
              <a:t>3/3/15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6BA5E-F1DE-AA4C-A014-7545077E7724}"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72400" y="685801"/>
            <a:ext cx="757518" cy="5440680"/>
          </a:xfrm>
        </p:spPr>
        <p:txBody>
          <a:bodyPr vert="eaVert">
            <a:noAutofit/>
          </a:bodyPr>
          <a:lstStyle/>
          <a:p>
            <a:r>
              <a:rPr lang="en-US" smtClean="0"/>
              <a:t>Click to edit Master title style</a:t>
            </a:r>
            <a:endParaRPr/>
          </a:p>
        </p:txBody>
      </p:sp>
      <p:sp>
        <p:nvSpPr>
          <p:cNvPr id="3" name="Vertical Text Placeholder 2"/>
          <p:cNvSpPr>
            <a:spLocks noGrp="1"/>
          </p:cNvSpPr>
          <p:nvPr>
            <p:ph type="body" orient="vert" idx="1"/>
          </p:nvPr>
        </p:nvSpPr>
        <p:spPr>
          <a:xfrm>
            <a:off x="631825" y="685801"/>
            <a:ext cx="6561137" cy="5440680"/>
          </a:xfrm>
        </p:spPr>
        <p:txBody>
          <a:bodyPr vert="eaVe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6D9184F-023E-A346-BE25-491D1028D903}" type="datetimeFigureOut">
              <a:rPr lang="en-US" smtClean="0"/>
              <a:pPr/>
              <a:t>3/3/15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6BA5E-F1DE-AA4C-A014-7545077E772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normAutofit/>
          </a:bodyPr>
          <a:lstStyle>
            <a:lvl1pPr>
              <a:spcBef>
                <a:spcPts val="22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6D9184F-023E-A346-BE25-491D1028D903}" type="datetimeFigureOut">
              <a:rPr lang="en-US" smtClean="0"/>
              <a:pPr/>
              <a:t>3/3/15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6BA5E-F1DE-AA4C-A014-7545077E772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2151" y="4822206"/>
            <a:ext cx="8511989" cy="1446975"/>
          </a:xfrm>
        </p:spPr>
        <p:txBody>
          <a:bodyPr lIns="0" tIns="0" rIns="0" bIns="0" anchor="t">
            <a:noAutofit/>
          </a:bodyPr>
          <a:lstStyle>
            <a:lvl1pPr algn="l">
              <a:lnSpc>
                <a:spcPts val="13800"/>
              </a:lnSpc>
              <a:defRPr sz="13500" b="1" cap="none" spc="-250" baseline="0">
                <a:solidFill>
                  <a:schemeClr val="tx2"/>
                </a:solidFill>
              </a:defRPr>
            </a:lvl1pPr>
          </a:lstStyle>
          <a:p>
            <a:r>
              <a:rPr lang="en-US" smtClean="0"/>
              <a:t>Click to edit Master title style</a:t>
            </a:r>
            <a:endParaRPr/>
          </a:p>
        </p:txBody>
      </p:sp>
      <p:sp>
        <p:nvSpPr>
          <p:cNvPr id="3" name="Text Placeholder 2"/>
          <p:cNvSpPr>
            <a:spLocks noGrp="1"/>
          </p:cNvSpPr>
          <p:nvPr>
            <p:ph type="body" idx="1"/>
          </p:nvPr>
        </p:nvSpPr>
        <p:spPr>
          <a:xfrm>
            <a:off x="384874" y="3525980"/>
            <a:ext cx="8355714" cy="1270752"/>
          </a:xfrm>
        </p:spPr>
        <p:txBody>
          <a:bodyPr lIns="0" tIns="0" rIns="0" bIns="0" anchor="b">
            <a:normAutofit/>
          </a:bodyPr>
          <a:lstStyle>
            <a:lvl1pPr marL="0" indent="0" algn="l">
              <a:buNone/>
              <a:defRPr sz="4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Picture">
    <p:spTree>
      <p:nvGrpSpPr>
        <p:cNvPr id="1" name=""/>
        <p:cNvGrpSpPr/>
        <p:nvPr/>
      </p:nvGrpSpPr>
      <p:grpSpPr>
        <a:xfrm>
          <a:off x="0" y="0"/>
          <a:ext cx="0" cy="0"/>
          <a:chOff x="0" y="0"/>
          <a:chExt cx="0" cy="0"/>
        </a:xfrm>
      </p:grpSpPr>
      <p:sp>
        <p:nvSpPr>
          <p:cNvPr id="2" name="Title 1"/>
          <p:cNvSpPr>
            <a:spLocks noGrp="1"/>
          </p:cNvSpPr>
          <p:nvPr>
            <p:ph type="title"/>
          </p:nvPr>
        </p:nvSpPr>
        <p:spPr>
          <a:xfrm>
            <a:off x="302151" y="4822206"/>
            <a:ext cx="8511989" cy="1446975"/>
          </a:xfrm>
        </p:spPr>
        <p:txBody>
          <a:bodyPr lIns="0" tIns="0" rIns="0" bIns="0" anchor="t">
            <a:noAutofit/>
          </a:bodyPr>
          <a:lstStyle>
            <a:lvl1pPr algn="l">
              <a:lnSpc>
                <a:spcPts val="13800"/>
              </a:lnSpc>
              <a:defRPr sz="13500" b="1" cap="none" spc="-250" baseline="0">
                <a:solidFill>
                  <a:schemeClr val="tx2"/>
                </a:solidFill>
              </a:defRPr>
            </a:lvl1pPr>
          </a:lstStyle>
          <a:p>
            <a:r>
              <a:rPr lang="en-US" smtClean="0"/>
              <a:t>Click to edit Master title style</a:t>
            </a:r>
            <a:endParaRPr/>
          </a:p>
        </p:txBody>
      </p:sp>
      <p:sp>
        <p:nvSpPr>
          <p:cNvPr id="3" name="Text Placeholder 2"/>
          <p:cNvSpPr>
            <a:spLocks noGrp="1"/>
          </p:cNvSpPr>
          <p:nvPr>
            <p:ph type="body" idx="1"/>
          </p:nvPr>
        </p:nvSpPr>
        <p:spPr>
          <a:xfrm>
            <a:off x="384874" y="3525980"/>
            <a:ext cx="4428426" cy="1270752"/>
          </a:xfrm>
        </p:spPr>
        <p:txBody>
          <a:bodyPr lIns="0" tIns="0" rIns="0" bIns="0" anchor="b">
            <a:normAutofit/>
          </a:bodyPr>
          <a:lstStyle>
            <a:lvl1pPr marL="0" indent="0" algn="l">
              <a:buNone/>
              <a:defRPr sz="4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Picture Placeholder 2"/>
          <p:cNvSpPr>
            <a:spLocks noGrp="1"/>
          </p:cNvSpPr>
          <p:nvPr>
            <p:ph type="pic" idx="13"/>
          </p:nvPr>
        </p:nvSpPr>
        <p:spPr>
          <a:xfrm rot="21263043">
            <a:off x="5231118" y="261015"/>
            <a:ext cx="3433660" cy="4204035"/>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a:p>
        </p:txBody>
      </p:sp>
      <p:sp>
        <p:nvSpPr>
          <p:cNvPr id="3" name="Content Placeholder 2"/>
          <p:cNvSpPr>
            <a:spLocks noGrp="1"/>
          </p:cNvSpPr>
          <p:nvPr>
            <p:ph sz="half" idx="1"/>
          </p:nvPr>
        </p:nvSpPr>
        <p:spPr>
          <a:xfrm>
            <a:off x="632012" y="2057400"/>
            <a:ext cx="3863788" cy="4068763"/>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61646" y="2057400"/>
            <a:ext cx="3867912" cy="4068763"/>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C6D9184F-023E-A346-BE25-491D1028D903}" type="datetimeFigureOut">
              <a:rPr lang="en-US" smtClean="0"/>
              <a:pPr/>
              <a:t>3/3/15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6BA5E-F1DE-AA4C-A014-7545077E772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2775" y="582706"/>
            <a:ext cx="7918450" cy="788894"/>
          </a:xfrm>
        </p:spPr>
        <p:txBody>
          <a:bodyPr>
            <a:noAutofit/>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5545" y="1546412"/>
            <a:ext cx="3867912" cy="464950"/>
          </a:xfrm>
        </p:spPr>
        <p:txBody>
          <a:bodyPr anchor="b">
            <a:noAutofit/>
          </a:bodyPr>
          <a:lstStyle>
            <a:lvl1pPr marL="0" indent="0" algn="ctr">
              <a:buNone/>
              <a:defRPr sz="26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936" y="2147887"/>
            <a:ext cx="3867912" cy="3951288"/>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663313" y="1545018"/>
            <a:ext cx="3867912" cy="466344"/>
          </a:xfrm>
        </p:spPr>
        <p:txBody>
          <a:bodyPr anchor="b">
            <a:noAutofit/>
          </a:bodyPr>
          <a:lstStyle>
            <a:lvl1pPr marL="0" indent="0" algn="ctr">
              <a:buNone/>
              <a:defRPr sz="26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313" y="2147887"/>
            <a:ext cx="3867912" cy="3951288"/>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C6D9184F-023E-A346-BE25-491D1028D903}" type="datetimeFigureOut">
              <a:rPr lang="en-US" smtClean="0"/>
              <a:pPr/>
              <a:t>3/3/15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86BA5E-F1DE-AA4C-A014-7545077E7724}" type="slidenum">
              <a:rPr lang="en-US" smtClean="0"/>
              <a:pPr/>
              <a:t>‹#›</a:t>
            </a:fld>
            <a:endParaRPr lang="en-US"/>
          </a:p>
        </p:txBody>
      </p:sp>
      <p:sp>
        <p:nvSpPr>
          <p:cNvPr id="12" name="Rectangle 11"/>
          <p:cNvSpPr/>
          <p:nvPr/>
        </p:nvSpPr>
        <p:spPr>
          <a:xfrm flipH="1">
            <a:off x="4574241" y="1694516"/>
            <a:ext cx="18288" cy="4389120"/>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flipH="1">
            <a:off x="4574241" y="1694516"/>
            <a:ext cx="18288" cy="4389120"/>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flipH="1">
            <a:off x="4574241" y="1694516"/>
            <a:ext cx="18288" cy="4389120"/>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flipH="1">
            <a:off x="4574241" y="1694516"/>
            <a:ext cx="18288" cy="4389120"/>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C6D9184F-023E-A346-BE25-491D1028D903}" type="datetimeFigureOut">
              <a:rPr lang="en-US" smtClean="0"/>
              <a:pPr/>
              <a:t>3/3/15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86BA5E-F1DE-AA4C-A014-7545077E772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D9184F-023E-A346-BE25-491D1028D903}" type="datetimeFigureOut">
              <a:rPr lang="en-US" smtClean="0"/>
              <a:pPr/>
              <a:t>3/3/15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86BA5E-F1DE-AA4C-A014-7545077E772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1825" y="1720103"/>
            <a:ext cx="3657600" cy="1162050"/>
          </a:xfrm>
        </p:spPr>
        <p:txBody>
          <a:bodyPr anchor="b">
            <a:noAutofit/>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2650" y="658906"/>
            <a:ext cx="3819338" cy="5467258"/>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31825" y="2877671"/>
            <a:ext cx="3657600" cy="2339788"/>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D9184F-023E-A346-BE25-491D1028D903}" type="datetimeFigureOut">
              <a:rPr lang="en-US" smtClean="0"/>
              <a:pPr/>
              <a:t>3/3/15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6BA5E-F1DE-AA4C-A014-7545077E772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2775" y="582706"/>
            <a:ext cx="7918450" cy="788894"/>
          </a:xfrm>
          <a:prstGeom prst="rect">
            <a:avLst/>
          </a:prstGeom>
        </p:spPr>
        <p:txBody>
          <a:bodyPr vert="horz" lIns="91440" tIns="45720" rIns="91440" bIns="45720" rtlCol="0" anchor="t" anchorCtr="0">
            <a:normAutofit/>
          </a:bodyPr>
          <a:lstStyle/>
          <a:p>
            <a:r>
              <a:rPr lang="en-US" smtClean="0"/>
              <a:t>Click to edit Master title style</a:t>
            </a:r>
            <a:endParaRPr/>
          </a:p>
        </p:txBody>
      </p:sp>
      <p:sp>
        <p:nvSpPr>
          <p:cNvPr id="3" name="Text Placeholder 2"/>
          <p:cNvSpPr>
            <a:spLocks noGrp="1"/>
          </p:cNvSpPr>
          <p:nvPr>
            <p:ph type="body" idx="1"/>
          </p:nvPr>
        </p:nvSpPr>
        <p:spPr>
          <a:xfrm>
            <a:off x="988358" y="2044700"/>
            <a:ext cx="7167284" cy="40814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457200" y="6275294"/>
            <a:ext cx="1600200" cy="365125"/>
          </a:xfrm>
          <a:prstGeom prst="rect">
            <a:avLst/>
          </a:prstGeom>
        </p:spPr>
        <p:txBody>
          <a:bodyPr vert="horz" lIns="91440" tIns="45720" rIns="91440" bIns="45720" rtlCol="0" anchor="ctr"/>
          <a:lstStyle>
            <a:lvl1pPr algn="l">
              <a:defRPr sz="1100">
                <a:solidFill>
                  <a:schemeClr val="tx2"/>
                </a:solidFill>
              </a:defRPr>
            </a:lvl1pPr>
          </a:lstStyle>
          <a:p>
            <a:fld id="{C6D9184F-023E-A346-BE25-491D1028D903}" type="datetimeFigureOut">
              <a:rPr lang="en-US" smtClean="0"/>
              <a:pPr/>
              <a:t>3/3/15</a:t>
            </a:fld>
            <a:endParaRPr lang="en-US"/>
          </a:p>
        </p:txBody>
      </p:sp>
      <p:sp>
        <p:nvSpPr>
          <p:cNvPr id="5" name="Footer Placeholder 4"/>
          <p:cNvSpPr>
            <a:spLocks noGrp="1"/>
          </p:cNvSpPr>
          <p:nvPr>
            <p:ph type="ftr" sz="quarter" idx="3"/>
          </p:nvPr>
        </p:nvSpPr>
        <p:spPr>
          <a:xfrm>
            <a:off x="2205318" y="6275294"/>
            <a:ext cx="5643282"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sp>
        <p:nvSpPr>
          <p:cNvPr id="6" name="Slide Number Placeholder 5"/>
          <p:cNvSpPr>
            <a:spLocks noGrp="1"/>
          </p:cNvSpPr>
          <p:nvPr>
            <p:ph type="sldNum" sz="quarter" idx="4"/>
          </p:nvPr>
        </p:nvSpPr>
        <p:spPr>
          <a:xfrm>
            <a:off x="8077200" y="6275294"/>
            <a:ext cx="609600" cy="365125"/>
          </a:xfrm>
          <a:prstGeom prst="rect">
            <a:avLst/>
          </a:prstGeom>
        </p:spPr>
        <p:txBody>
          <a:bodyPr vert="horz" lIns="91440" tIns="45720" rIns="91440" bIns="45720" rtlCol="0" anchor="ctr"/>
          <a:lstStyle>
            <a:lvl1pPr algn="r">
              <a:defRPr sz="1400">
                <a:solidFill>
                  <a:schemeClr val="tx2"/>
                </a:solidFill>
              </a:defRPr>
            </a:lvl1pPr>
          </a:lstStyle>
          <a:p>
            <a:fld id="{5186BA5E-F1DE-AA4C-A014-7545077E772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Lst>
  <p:txStyles>
    <p:titleStyle>
      <a:lvl1pPr algn="ctr" defTabSz="914400" rtl="0" eaLnBrk="1" latinLnBrk="0" hangingPunct="1">
        <a:spcBef>
          <a:spcPct val="0"/>
        </a:spcBef>
        <a:buNone/>
        <a:defRPr sz="4200" kern="1200">
          <a:solidFill>
            <a:schemeClr val="accent1"/>
          </a:solidFill>
          <a:latin typeface="+mj-lt"/>
          <a:ea typeface="+mj-ea"/>
          <a:cs typeface="+mj-cs"/>
        </a:defRPr>
      </a:lvl1pPr>
    </p:titleStyle>
    <p:bodyStyle>
      <a:lvl1pPr marL="342900" indent="-342900" algn="l" defTabSz="914400" rtl="0" eaLnBrk="1" latinLnBrk="0" hangingPunct="1">
        <a:spcBef>
          <a:spcPct val="20000"/>
        </a:spcBef>
        <a:buClr>
          <a:schemeClr val="bg2"/>
        </a:buClr>
        <a:buSzPct val="90000"/>
        <a:buFont typeface="Wingdings 2" pitchFamily="18" charset="2"/>
        <a:buChar char="Ü"/>
        <a:defRPr sz="2200" kern="1200">
          <a:solidFill>
            <a:schemeClr val="tx1"/>
          </a:solidFill>
          <a:latin typeface="+mn-lt"/>
          <a:ea typeface="+mn-ea"/>
          <a:cs typeface="+mn-cs"/>
        </a:defRPr>
      </a:lvl1pPr>
      <a:lvl2pPr marL="685800" indent="-336550" algn="l" defTabSz="914400" rtl="0" eaLnBrk="1" latinLnBrk="0" hangingPunct="1">
        <a:spcBef>
          <a:spcPct val="20000"/>
        </a:spcBef>
        <a:buClr>
          <a:schemeClr val="bg2">
            <a:lumMod val="60000"/>
            <a:lumOff val="40000"/>
          </a:schemeClr>
        </a:buClr>
        <a:buSzPct val="90000"/>
        <a:buFont typeface="Wingdings 2" pitchFamily="18" charset="2"/>
        <a:buChar char="Ü"/>
        <a:defRPr sz="2000" kern="1200">
          <a:solidFill>
            <a:schemeClr val="tx1"/>
          </a:solidFill>
          <a:latin typeface="+mn-lt"/>
          <a:ea typeface="+mn-ea"/>
          <a:cs typeface="+mn-cs"/>
        </a:defRPr>
      </a:lvl2pPr>
      <a:lvl3pPr marL="1035050" indent="-349250" algn="l" defTabSz="914400" rtl="0" eaLnBrk="1" latinLnBrk="0" hangingPunct="1">
        <a:spcBef>
          <a:spcPct val="20000"/>
        </a:spcBef>
        <a:buClr>
          <a:schemeClr val="bg2"/>
        </a:buClr>
        <a:buSzPct val="90000"/>
        <a:buFont typeface="Wingdings 2" pitchFamily="18" charset="2"/>
        <a:buChar char="Ü"/>
        <a:defRPr sz="1800" kern="1200">
          <a:solidFill>
            <a:schemeClr val="tx1"/>
          </a:solidFill>
          <a:latin typeface="+mn-lt"/>
          <a:ea typeface="+mn-ea"/>
          <a:cs typeface="+mn-cs"/>
        </a:defRPr>
      </a:lvl3pPr>
      <a:lvl4pPr marL="1371600" indent="-336550" algn="l" defTabSz="914400" rtl="0" eaLnBrk="1" latinLnBrk="0" hangingPunct="1">
        <a:spcBef>
          <a:spcPct val="20000"/>
        </a:spcBef>
        <a:buClr>
          <a:schemeClr val="bg2">
            <a:lumMod val="60000"/>
            <a:lumOff val="40000"/>
          </a:schemeClr>
        </a:buClr>
        <a:buSzPct val="90000"/>
        <a:buFont typeface="Wingdings 2" pitchFamily="18" charset="2"/>
        <a:buChar char="Ü"/>
        <a:defRPr sz="1800" kern="1200">
          <a:solidFill>
            <a:schemeClr val="tx1"/>
          </a:solidFill>
          <a:latin typeface="+mn-lt"/>
          <a:ea typeface="+mn-ea"/>
          <a:cs typeface="+mn-cs"/>
        </a:defRPr>
      </a:lvl4pPr>
      <a:lvl5pPr marL="1720850" indent="-349250" algn="l" defTabSz="914400" rtl="0" eaLnBrk="1" latinLnBrk="0" hangingPunct="1">
        <a:spcBef>
          <a:spcPct val="20000"/>
        </a:spcBef>
        <a:buClr>
          <a:schemeClr val="bg2"/>
        </a:buClr>
        <a:buSzPct val="90000"/>
        <a:buFont typeface="Wingdings 2" pitchFamily="18" charset="2"/>
        <a:buChar char="Ü"/>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6.xml.rels><?xml version="1.0" encoding="UTF-8" standalone="yes"?>
<Relationships xmlns="http://schemas.openxmlformats.org/package/2006/relationships"><Relationship Id="rId3" Type="http://schemas.openxmlformats.org/officeDocument/2006/relationships/hyperlink" Target="http://en.wikipedia.org/wiki/Joseph_Pulitzer" TargetMode="External"/><Relationship Id="rId4" Type="http://schemas.openxmlformats.org/officeDocument/2006/relationships/hyperlink" Target="http://en.wikipedia.org/wiki/William_Randolph_Hearst" TargetMode="External"/><Relationship Id="rId5" Type="http://schemas.openxmlformats.org/officeDocument/2006/relationships/hyperlink" Target="http://en.wikipedia.org/wiki/Child_labor" TargetMode="External"/><Relationship Id="rId6" Type="http://schemas.openxmlformats.org/officeDocument/2006/relationships/hyperlink" Target="http://en.wikipedia.org/wiki/Newspaper_hawker" TargetMode="External"/><Relationship Id="rId7" Type="http://schemas.openxmlformats.org/officeDocument/2006/relationships/hyperlink" Target="http://en.wikipedia.org/wiki/Strike_action" TargetMode="External"/><Relationship Id="rId8" Type="http://schemas.openxmlformats.org/officeDocument/2006/relationships/hyperlink" Target="http://en.wikipedia.org/wiki/New_York_World" TargetMode="External"/><Relationship Id="rId1" Type="http://schemas.openxmlformats.org/officeDocument/2006/relationships/slideLayout" Target="../slideLayouts/slideLayout2.xml"/><Relationship Id="rId2" Type="http://schemas.openxmlformats.org/officeDocument/2006/relationships/hyperlink" Target="http://en.wikipedia.org/wiki/Youth_activism"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MUSICAL THEATRE IN AMERICA</a:t>
            </a:r>
            <a:endParaRPr lang="en-US" dirty="0"/>
          </a:p>
        </p:txBody>
      </p:sp>
      <p:sp>
        <p:nvSpPr>
          <p:cNvPr id="3" name="Subtitle 2"/>
          <p:cNvSpPr>
            <a:spLocks noGrp="1"/>
          </p:cNvSpPr>
          <p:nvPr>
            <p:ph type="subTitle" idx="1"/>
          </p:nvPr>
        </p:nvSpPr>
        <p:spPr>
          <a:xfrm>
            <a:off x="2647913" y="5121677"/>
            <a:ext cx="4683050" cy="1344706"/>
          </a:xfrm>
        </p:spPr>
        <p:txBody>
          <a:bodyPr/>
          <a:lstStyle/>
          <a:p>
            <a:endParaRPr lang="en-US" dirty="0"/>
          </a:p>
        </p:txBody>
      </p:sp>
    </p:spTree>
  </p:cSld>
  <p:clrMapOvr>
    <a:masterClrMapping/>
  </p:clrMapOvr>
  <p:transition>
    <p:cut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582705"/>
            <a:ext cx="7918450" cy="1762685"/>
          </a:xfrm>
        </p:spPr>
        <p:txBody>
          <a:bodyPr>
            <a:normAutofit/>
          </a:bodyPr>
          <a:lstStyle/>
          <a:p>
            <a:r>
              <a:rPr lang="en-US" dirty="0" smtClean="0"/>
              <a:t>BURLESQUE</a:t>
            </a:r>
            <a:br>
              <a:rPr lang="en-US" dirty="0" smtClean="0"/>
            </a:br>
            <a:r>
              <a:rPr lang="en-US" dirty="0" smtClean="0"/>
              <a:t>EUROPEAN IMPORT</a:t>
            </a:r>
            <a:endParaRPr lang="en-US" dirty="0"/>
          </a:p>
        </p:txBody>
      </p:sp>
      <p:sp>
        <p:nvSpPr>
          <p:cNvPr id="3" name="Content Placeholder 2"/>
          <p:cNvSpPr>
            <a:spLocks noGrp="1"/>
          </p:cNvSpPr>
          <p:nvPr>
            <p:ph idx="1"/>
          </p:nvPr>
        </p:nvSpPr>
        <p:spPr/>
        <p:txBody>
          <a:bodyPr/>
          <a:lstStyle/>
          <a:p>
            <a:pPr>
              <a:buNone/>
            </a:pPr>
            <a:endParaRPr lang="en-US" dirty="0" smtClean="0"/>
          </a:p>
          <a:p>
            <a:r>
              <a:rPr lang="en-US" dirty="0" smtClean="0"/>
              <a:t>BURLESQUE is the form used to create a style that was a parody of famous plays. It began after the colonies became a nation.</a:t>
            </a:r>
          </a:p>
          <a:p>
            <a:r>
              <a:rPr lang="en-US" dirty="0" smtClean="0"/>
              <a:t>The performances ridiculed  the dramatic works by means of grotesque exaggerations or comic imitations or mockery. It incorporated music as well as dance and various variety acts. Most were still foreign imports.</a:t>
            </a:r>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IMPORTS CONTINUED</a:t>
            </a:r>
            <a:endParaRPr lang="en-US" dirty="0"/>
          </a:p>
        </p:txBody>
      </p:sp>
      <p:sp>
        <p:nvSpPr>
          <p:cNvPr id="3" name="Content Placeholder 2"/>
          <p:cNvSpPr>
            <a:spLocks noGrp="1"/>
          </p:cNvSpPr>
          <p:nvPr>
            <p:ph idx="1"/>
          </p:nvPr>
        </p:nvSpPr>
        <p:spPr/>
        <p:txBody>
          <a:bodyPr/>
          <a:lstStyle/>
          <a:p>
            <a:r>
              <a:rPr lang="en-US" dirty="0" smtClean="0"/>
              <a:t>Another characteristic of Burlesque was the focus on the beauty of women. </a:t>
            </a:r>
          </a:p>
          <a:p>
            <a:r>
              <a:rPr lang="en-US" dirty="0" smtClean="0"/>
              <a:t>Lynda Thompson and her English maids shocked audiences in 1869 when she and her “girls” appeared in skin-colored tights in the production of </a:t>
            </a:r>
            <a:r>
              <a:rPr lang="en-US" b="1" i="1" dirty="0" smtClean="0"/>
              <a:t>IXION.</a:t>
            </a:r>
            <a:r>
              <a:rPr lang="en-US" dirty="0" smtClean="0"/>
              <a:t> </a:t>
            </a:r>
          </a:p>
          <a:p>
            <a:r>
              <a:rPr lang="en-US" dirty="0" smtClean="0"/>
              <a:t>BURLESQUE consisted of parodies of works such as Hamlet which was produced in 1828. The performance included dancers, singers, pantomime artist as well as dialogue.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AMERICAN FLAVOR</a:t>
            </a:r>
            <a:endParaRPr lang="en-US" dirty="0"/>
          </a:p>
        </p:txBody>
      </p:sp>
      <p:sp>
        <p:nvSpPr>
          <p:cNvPr id="3" name="Content Placeholder 2"/>
          <p:cNvSpPr>
            <a:spLocks noGrp="1"/>
          </p:cNvSpPr>
          <p:nvPr>
            <p:ph idx="1"/>
          </p:nvPr>
        </p:nvSpPr>
        <p:spPr/>
        <p:txBody>
          <a:bodyPr>
            <a:noAutofit/>
          </a:bodyPr>
          <a:lstStyle/>
          <a:p>
            <a:r>
              <a:rPr lang="en-US" sz="2000" dirty="0" smtClean="0"/>
              <a:t>SEPTEMBER 12 1866</a:t>
            </a:r>
          </a:p>
          <a:p>
            <a:r>
              <a:rPr lang="en-US" sz="2000" dirty="0" smtClean="0"/>
              <a:t>THE BLACK CROOK was produced in New York. It was totally written by Americans. </a:t>
            </a:r>
          </a:p>
          <a:p>
            <a:r>
              <a:rPr lang="en-US" sz="2000" dirty="0" smtClean="0"/>
              <a:t>This play was extremely successful for many years. It ran for 474 record breaking performances.</a:t>
            </a:r>
          </a:p>
          <a:p>
            <a:r>
              <a:rPr lang="en-US" sz="2000" dirty="0" smtClean="0"/>
              <a:t>It introduced the elements that would later define the American musical. Those elements are: chorus girls, ornate production numbers, elaborate costumes, songs with sexual innuendos and large dance numbers.</a:t>
            </a:r>
            <a:endParaRPr lang="en-US"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BLACK CROOK CONT.</a:t>
            </a:r>
            <a:endParaRPr lang="en-US" dirty="0"/>
          </a:p>
        </p:txBody>
      </p:sp>
      <p:sp>
        <p:nvSpPr>
          <p:cNvPr id="3" name="Content Placeholder 2"/>
          <p:cNvSpPr>
            <a:spLocks noGrp="1"/>
          </p:cNvSpPr>
          <p:nvPr>
            <p:ph idx="1"/>
          </p:nvPr>
        </p:nvSpPr>
        <p:spPr/>
        <p:txBody>
          <a:bodyPr>
            <a:normAutofit fontScale="92500"/>
          </a:bodyPr>
          <a:lstStyle/>
          <a:p>
            <a:r>
              <a:rPr lang="en-US" dirty="0" smtClean="0"/>
              <a:t>IT CAME ABOUT BY ACCIDENT.</a:t>
            </a:r>
          </a:p>
          <a:p>
            <a:r>
              <a:rPr lang="en-US" dirty="0" smtClean="0"/>
              <a:t>A Parisian ballet troupe had no where to perform when the theatre that hired them burned to the ground. The troupe approached the owner of the New York theatre where The Black Crook was going to be shown. They wanted to collaborate with them any way they could. The theatre owner offered them the chance to participate in a “musical spectacle” by dancing in the production of The Black Crook. It was the most successful production put on in America at that time. It was the beginning of the search for the American musical form.</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WORK CONTINUES</a:t>
            </a:r>
            <a:endParaRPr lang="en-US" dirty="0"/>
          </a:p>
        </p:txBody>
      </p:sp>
      <p:sp>
        <p:nvSpPr>
          <p:cNvPr id="3" name="Content Placeholder 2"/>
          <p:cNvSpPr>
            <a:spLocks noGrp="1"/>
          </p:cNvSpPr>
          <p:nvPr>
            <p:ph idx="1"/>
          </p:nvPr>
        </p:nvSpPr>
        <p:spPr/>
        <p:txBody>
          <a:bodyPr>
            <a:normAutofit fontScale="92500"/>
          </a:bodyPr>
          <a:lstStyle/>
          <a:p>
            <a:r>
              <a:rPr lang="en-US" dirty="0" smtClean="0"/>
              <a:t>They continued to develop a musical entertainment that was totally American in style, spirit and format.</a:t>
            </a:r>
          </a:p>
          <a:p>
            <a:r>
              <a:rPr lang="en-US" dirty="0" smtClean="0"/>
              <a:t>One attempt was the minstrel show. It was primarily exploitation of the humor, dance and song of the African American of the time. But they did not have a plot, characters or settings. </a:t>
            </a:r>
          </a:p>
          <a:p>
            <a:r>
              <a:rPr lang="en-US" dirty="0" smtClean="0"/>
              <a:t>In 1879 the marriage of European Burlesque and the American way of life produced the Mulligan farces. These stories were based entirely on the New York multi cultural every day way of life. These were popular for many years.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NEWSIES THE MUSCIAL</a:t>
            </a:r>
            <a:endParaRPr lang="en-US" dirty="0"/>
          </a:p>
        </p:txBody>
      </p:sp>
      <p:sp>
        <p:nvSpPr>
          <p:cNvPr id="3" name="Content Placeholder 2"/>
          <p:cNvSpPr>
            <a:spLocks noGrp="1"/>
          </p:cNvSpPr>
          <p:nvPr>
            <p:ph idx="1"/>
          </p:nvPr>
        </p:nvSpPr>
        <p:spPr/>
        <p:txBody>
          <a:bodyPr>
            <a:normAutofit/>
          </a:bodyPr>
          <a:lstStyle/>
          <a:p>
            <a:pPr>
              <a:buNone/>
            </a:pPr>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NEWSIES THE MUSICAL</a:t>
            </a:r>
            <a:br>
              <a:rPr lang="en-US" dirty="0" smtClean="0"/>
            </a:br>
            <a:r>
              <a:rPr lang="en-US" dirty="0" smtClean="0"/>
              <a:t>BASED ON FACTS</a:t>
            </a:r>
            <a:endParaRPr lang="en-US" dirty="0"/>
          </a:p>
        </p:txBody>
      </p:sp>
      <p:sp>
        <p:nvSpPr>
          <p:cNvPr id="3" name="Content Placeholder 2"/>
          <p:cNvSpPr>
            <a:spLocks noGrp="1"/>
          </p:cNvSpPr>
          <p:nvPr>
            <p:ph idx="1"/>
          </p:nvPr>
        </p:nvSpPr>
        <p:spPr/>
        <p:txBody>
          <a:bodyPr/>
          <a:lstStyle/>
          <a:p>
            <a:r>
              <a:rPr lang="en-US" dirty="0" smtClean="0"/>
              <a:t>The </a:t>
            </a:r>
            <a:r>
              <a:rPr lang="en-US" b="1" dirty="0" smtClean="0"/>
              <a:t>newsboys' strike of 1899 was a </a:t>
            </a:r>
            <a:r>
              <a:rPr lang="en-US" b="1" dirty="0" smtClean="0">
                <a:hlinkClick r:id="rId2"/>
              </a:rPr>
              <a:t>youth-led campaign to force change in the way that </a:t>
            </a:r>
            <a:r>
              <a:rPr lang="en-US" b="1" dirty="0" smtClean="0">
                <a:hlinkClick r:id="rId3"/>
              </a:rPr>
              <a:t>Joseph Pulitzer and </a:t>
            </a:r>
            <a:r>
              <a:rPr lang="en-US" b="1" dirty="0" smtClean="0">
                <a:hlinkClick r:id="rId4"/>
              </a:rPr>
              <a:t>William Randolph Hearst's newspapers compensated their </a:t>
            </a:r>
            <a:r>
              <a:rPr lang="en-US" b="1" dirty="0" smtClean="0">
                <a:hlinkClick r:id="rId5"/>
              </a:rPr>
              <a:t>child labor force of </a:t>
            </a:r>
            <a:r>
              <a:rPr lang="en-US" b="1" dirty="0" smtClean="0">
                <a:hlinkClick r:id="rId6"/>
              </a:rPr>
              <a:t>newspaper hawkers. </a:t>
            </a:r>
            <a:r>
              <a:rPr lang="en-US" b="1" smtClean="0">
                <a:hlinkClick r:id="rId6"/>
              </a:rPr>
              <a:t>The </a:t>
            </a:r>
            <a:r>
              <a:rPr lang="en-US" b="1" smtClean="0">
                <a:hlinkClick r:id="rId7"/>
              </a:rPr>
              <a:t>strike lasted two weeks, causing Pulitzer's </a:t>
            </a:r>
            <a:r>
              <a:rPr lang="en-US" b="1" i="1" smtClean="0">
                <a:hlinkClick r:id="rId8"/>
              </a:rPr>
              <a:t>New York World to reduce its circulation from 360,000 to 125,000.</a:t>
            </a:r>
            <a:r>
              <a:rPr lang="en-US" b="1" i="1" baseline="30000" smtClean="0">
                <a:hlinkClick r:id="rId8"/>
              </a:rPr>
              <a:t>[1]</a:t>
            </a:r>
            <a:r>
              <a:rPr lang="en-US" b="1" i="1" smtClean="0">
                <a:hlinkClick r:id="rId8"/>
              </a:rPr>
              <a:t> The strike was successful in increasing the amount of money that newsboys received for their work.</a:t>
            </a:r>
            <a:r>
              <a:rPr lang="en-US" b="1" i="1" baseline="30000" smtClean="0">
                <a:hlinkClick r:id="rId8"/>
              </a:rPr>
              <a:t>[2]</a:t>
            </a:r>
            <a:endParaRPr lang="en-US" dirty="0"/>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Notes location</a:t>
            </a:r>
            <a:endParaRPr lang="en-US" dirty="0"/>
          </a:p>
        </p:txBody>
      </p:sp>
      <p:sp>
        <p:nvSpPr>
          <p:cNvPr id="3" name="Content Placeholder 2"/>
          <p:cNvSpPr>
            <a:spLocks noGrp="1"/>
          </p:cNvSpPr>
          <p:nvPr>
            <p:ph idx="1"/>
          </p:nvPr>
        </p:nvSpPr>
        <p:spPr/>
        <p:txBody>
          <a:bodyPr/>
          <a:lstStyle/>
          <a:p>
            <a:r>
              <a:rPr lang="en-US" dirty="0" smtClean="0"/>
              <a:t>       </a:t>
            </a:r>
          </a:p>
          <a:p>
            <a:r>
              <a:rPr lang="en-US" dirty="0" smtClean="0"/>
              <a:t>Ms. Dean’s </a:t>
            </a:r>
            <a:r>
              <a:rPr lang="en-US" dirty="0" err="1" smtClean="0"/>
              <a:t>Weebly</a:t>
            </a:r>
            <a:r>
              <a:rPr lang="en-US" dirty="0" smtClean="0"/>
              <a:t> address:</a:t>
            </a:r>
          </a:p>
          <a:p>
            <a:r>
              <a:rPr lang="en-US" dirty="0" smtClean="0"/>
              <a:t>          </a:t>
            </a:r>
            <a:r>
              <a:rPr lang="en-US" dirty="0" err="1" smtClean="0"/>
              <a:t>www.pauladean.weebly.com</a:t>
            </a:r>
            <a:endParaRPr lang="en-US" dirty="0" smtClean="0"/>
          </a:p>
          <a:p>
            <a:r>
              <a:rPr lang="en-US"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IN A MUSICAL</a:t>
            </a:r>
            <a:endParaRPr lang="en-US" dirty="0"/>
          </a:p>
        </p:txBody>
      </p:sp>
      <p:sp>
        <p:nvSpPr>
          <p:cNvPr id="3" name="Content Placeholder 2"/>
          <p:cNvSpPr>
            <a:spLocks noGrp="1"/>
          </p:cNvSpPr>
          <p:nvPr>
            <p:ph idx="1"/>
          </p:nvPr>
        </p:nvSpPr>
        <p:spPr/>
        <p:txBody>
          <a:bodyPr>
            <a:normAutofit/>
          </a:bodyPr>
          <a:lstStyle/>
          <a:p>
            <a:r>
              <a:rPr lang="en-US" sz="4400" dirty="0"/>
              <a:t>A musical has three parts which are the book, music and lyrics.</a:t>
            </a:r>
            <a:r>
              <a:rPr lang="en-US" sz="4400" dirty="0" smtClean="0"/>
              <a:t> </a:t>
            </a:r>
            <a:r>
              <a:rPr lang="en-US" dirty="0" smtClean="0"/>
              <a:t>  </a:t>
            </a:r>
            <a:endParaRPr lang="en-US"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BOOK</a:t>
            </a:r>
            <a:endParaRPr lang="en-US" dirty="0"/>
          </a:p>
        </p:txBody>
      </p:sp>
      <p:sp>
        <p:nvSpPr>
          <p:cNvPr id="3" name="Content Placeholder 2"/>
          <p:cNvSpPr>
            <a:spLocks noGrp="1"/>
          </p:cNvSpPr>
          <p:nvPr>
            <p:ph idx="1"/>
          </p:nvPr>
        </p:nvSpPr>
        <p:spPr/>
        <p:txBody>
          <a:bodyPr>
            <a:normAutofit/>
          </a:bodyPr>
          <a:lstStyle/>
          <a:p>
            <a:r>
              <a:rPr lang="en-US" sz="4400" dirty="0" smtClean="0"/>
              <a:t>The book refers to the words that the characters say, while lyrics are words that the characters sing.</a:t>
            </a:r>
            <a:endParaRPr lang="en-US" sz="4400"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 AND LYRICS</a:t>
            </a:r>
            <a:endParaRPr lang="en-US" dirty="0"/>
          </a:p>
        </p:txBody>
      </p:sp>
      <p:sp>
        <p:nvSpPr>
          <p:cNvPr id="3" name="Content Placeholder 2"/>
          <p:cNvSpPr>
            <a:spLocks noGrp="1"/>
          </p:cNvSpPr>
          <p:nvPr>
            <p:ph idx="1"/>
          </p:nvPr>
        </p:nvSpPr>
        <p:spPr/>
        <p:txBody>
          <a:bodyPr>
            <a:normAutofit/>
          </a:bodyPr>
          <a:lstStyle/>
          <a:p>
            <a:r>
              <a:rPr lang="en-US" sz="4400" dirty="0" smtClean="0"/>
              <a:t>The book and lyrics together are called the </a:t>
            </a:r>
            <a:r>
              <a:rPr lang="en-US" sz="4400" b="1" i="1" dirty="0" smtClean="0"/>
              <a:t>libretto.</a:t>
            </a:r>
            <a:r>
              <a:rPr lang="en-US" sz="4400" dirty="0" smtClean="0"/>
              <a:t> </a:t>
            </a:r>
            <a:endParaRPr lang="en-US" sz="4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LYRICS AND MUSIC</a:t>
            </a:r>
            <a:endParaRPr lang="en-US" dirty="0"/>
          </a:p>
        </p:txBody>
      </p:sp>
      <p:sp>
        <p:nvSpPr>
          <p:cNvPr id="3" name="Content Placeholder 2"/>
          <p:cNvSpPr>
            <a:spLocks noGrp="1"/>
          </p:cNvSpPr>
          <p:nvPr>
            <p:ph idx="1"/>
          </p:nvPr>
        </p:nvSpPr>
        <p:spPr/>
        <p:txBody>
          <a:bodyPr>
            <a:normAutofit/>
          </a:bodyPr>
          <a:lstStyle/>
          <a:p>
            <a:r>
              <a:rPr lang="en-US" sz="4400" dirty="0" smtClean="0"/>
              <a:t>. The lyrics and the music together are called the </a:t>
            </a:r>
            <a:r>
              <a:rPr lang="en-US" sz="4400" b="1" i="1" u="sng" dirty="0" smtClean="0"/>
              <a:t>score.</a:t>
            </a:r>
            <a:endParaRPr lang="en-US" sz="4400" b="1" i="1" u="sng"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TRAITS OF AMERICAN MUSICALS</a:t>
            </a:r>
            <a:endParaRPr lang="en-US" dirty="0"/>
          </a:p>
        </p:txBody>
      </p:sp>
      <p:sp>
        <p:nvSpPr>
          <p:cNvPr id="3" name="Content Placeholder 2"/>
          <p:cNvSpPr>
            <a:spLocks noGrp="1"/>
          </p:cNvSpPr>
          <p:nvPr>
            <p:ph idx="1"/>
          </p:nvPr>
        </p:nvSpPr>
        <p:spPr>
          <a:xfrm>
            <a:off x="988358" y="1371600"/>
            <a:ext cx="7167284" cy="4754563"/>
          </a:xfrm>
        </p:spPr>
        <p:txBody>
          <a:bodyPr>
            <a:noAutofit/>
          </a:bodyPr>
          <a:lstStyle/>
          <a:p>
            <a:r>
              <a:rPr lang="en-US" sz="2400" dirty="0" smtClean="0"/>
              <a:t>On </a:t>
            </a:r>
            <a:r>
              <a:rPr lang="en-US" sz="2400" dirty="0"/>
              <a:t>the most obvious level, American musicals adopt a tone with unmistakably American traits.</a:t>
            </a:r>
            <a:r>
              <a:rPr lang="en-US" sz="2400" dirty="0" smtClean="0"/>
              <a:t> </a:t>
            </a:r>
          </a:p>
          <a:p>
            <a:r>
              <a:rPr lang="en-US" sz="2400" dirty="0" smtClean="0"/>
              <a:t>Characters </a:t>
            </a:r>
            <a:r>
              <a:rPr lang="en-US" sz="2400" dirty="0"/>
              <a:t>are often brash,</a:t>
            </a:r>
            <a:r>
              <a:rPr lang="en-US" sz="2400" dirty="0" smtClean="0"/>
              <a:t> bold </a:t>
            </a:r>
            <a:r>
              <a:rPr lang="en-US" sz="2400" dirty="0"/>
              <a:t>and optimistic.</a:t>
            </a:r>
            <a:r>
              <a:rPr lang="en-US" sz="2400" dirty="0" smtClean="0"/>
              <a:t> </a:t>
            </a:r>
          </a:p>
          <a:p>
            <a:r>
              <a:rPr lang="en-US" sz="2400" dirty="0" smtClean="0"/>
              <a:t>Dialogue </a:t>
            </a:r>
            <a:r>
              <a:rPr lang="en-US" sz="2400" dirty="0"/>
              <a:t>contains American colloquialisms and slang.</a:t>
            </a:r>
            <a:r>
              <a:rPr lang="en-US" sz="2400" dirty="0" smtClean="0"/>
              <a:t> </a:t>
            </a:r>
          </a:p>
          <a:p>
            <a:r>
              <a:rPr lang="en-US" sz="2400" dirty="0" smtClean="0"/>
              <a:t>Music </a:t>
            </a:r>
            <a:r>
              <a:rPr lang="en-US" sz="2400" dirty="0"/>
              <a:t>stems from American folk songs and relies upon melodies with an American flavor.</a:t>
            </a:r>
            <a:r>
              <a:rPr lang="en-US" sz="2400" dirty="0" smtClean="0"/>
              <a:t> </a:t>
            </a: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MUSICAL PLAYS VS. MUSICAL REVIEWS</a:t>
            </a:r>
            <a:endParaRPr lang="en-US" dirty="0"/>
          </a:p>
        </p:txBody>
      </p:sp>
      <p:sp>
        <p:nvSpPr>
          <p:cNvPr id="3" name="Content Placeholder 2"/>
          <p:cNvSpPr>
            <a:spLocks noGrp="1"/>
          </p:cNvSpPr>
          <p:nvPr>
            <p:ph idx="1"/>
          </p:nvPr>
        </p:nvSpPr>
        <p:spPr/>
        <p:txBody>
          <a:bodyPr>
            <a:normAutofit/>
          </a:bodyPr>
          <a:lstStyle/>
          <a:p>
            <a:r>
              <a:rPr lang="en-US" dirty="0" smtClean="0"/>
              <a:t>Musical </a:t>
            </a:r>
            <a:r>
              <a:rPr lang="en-US" dirty="0"/>
              <a:t>plays distinguished themselves from musical</a:t>
            </a:r>
            <a:r>
              <a:rPr lang="en-US" dirty="0" smtClean="0"/>
              <a:t> reviews in </a:t>
            </a:r>
            <a:r>
              <a:rPr lang="en-US" dirty="0"/>
              <a:t>American theatre </a:t>
            </a:r>
            <a:r>
              <a:rPr lang="en-US" b="1" u="sng" dirty="0"/>
              <a:t>by focusing on the plot rather than on individual songs.</a:t>
            </a:r>
            <a:r>
              <a:rPr lang="en-US" b="1" u="sng" dirty="0" smtClean="0"/>
              <a:t> </a:t>
            </a:r>
            <a:r>
              <a:rPr lang="en-US" dirty="0" smtClean="0"/>
              <a:t>“Oklahoma” is example of an American musical play and is widely recognized as the first American musical.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MUSICAL REVIEWS</a:t>
            </a:r>
            <a:br>
              <a:rPr lang="en-US" dirty="0" smtClean="0"/>
            </a:br>
            <a:endParaRPr lang="en-US" dirty="0"/>
          </a:p>
        </p:txBody>
      </p:sp>
      <p:sp>
        <p:nvSpPr>
          <p:cNvPr id="3" name="Content Placeholder 2"/>
          <p:cNvSpPr>
            <a:spLocks noGrp="1"/>
          </p:cNvSpPr>
          <p:nvPr>
            <p:ph idx="1"/>
          </p:nvPr>
        </p:nvSpPr>
        <p:spPr/>
        <p:txBody>
          <a:bodyPr>
            <a:noAutofit/>
          </a:bodyPr>
          <a:lstStyle/>
          <a:p>
            <a:r>
              <a:rPr lang="en-US" sz="3600" dirty="0" smtClean="0"/>
              <a:t>MUSICAL REVIEWS are a series of songs that are loosely held together by a theme or idea.</a:t>
            </a:r>
          </a:p>
          <a:p>
            <a:r>
              <a:rPr lang="en-US" sz="3600" dirty="0" smtClean="0"/>
              <a:t>It may also be a tribute with a person or event being the central idea. </a:t>
            </a:r>
            <a:endParaRPr lang="en-US" sz="3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AMERICAN MUSICALS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History of the musical in America</a:t>
            </a:r>
          </a:p>
          <a:p>
            <a:r>
              <a:rPr lang="en-US" dirty="0" smtClean="0"/>
              <a:t>1.  European influence still existed in the colonies.</a:t>
            </a:r>
          </a:p>
          <a:p>
            <a:r>
              <a:rPr lang="en-US" dirty="0" smtClean="0"/>
              <a:t>2.  First musical production in the colonies was </a:t>
            </a:r>
            <a:r>
              <a:rPr lang="en-US" b="1" dirty="0" smtClean="0"/>
              <a:t>FLORA, </a:t>
            </a:r>
            <a:r>
              <a:rPr lang="en-US" dirty="0" smtClean="0"/>
              <a:t>which was really an ballad opera. </a:t>
            </a:r>
          </a:p>
          <a:p>
            <a:r>
              <a:rPr lang="en-US" dirty="0" smtClean="0"/>
              <a:t>3.  </a:t>
            </a:r>
            <a:r>
              <a:rPr lang="en-US" b="1" u="sng" dirty="0" smtClean="0"/>
              <a:t>Ballad operas</a:t>
            </a:r>
            <a:r>
              <a:rPr lang="en-US" dirty="0" smtClean="0"/>
              <a:t> were created to satirize Italian opera influences.  It used satirical dialogue mixed with contemporary music and folk music of the time. The songs were kept short so they wouldn’t disrupt the story. The story was usually about the lower class and showed an upside down perspective of the high morals of the Italian opera.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wilight">
  <a:themeElements>
    <a:clrScheme name="Twilight">
      <a:dk1>
        <a:sysClr val="windowText" lastClr="000000"/>
      </a:dk1>
      <a:lt1>
        <a:sysClr val="window" lastClr="FFFFFF"/>
      </a:lt1>
      <a:dk2>
        <a:srgbClr val="54638C"/>
      </a:dk2>
      <a:lt2>
        <a:srgbClr val="8D9AB3"/>
      </a:lt2>
      <a:accent1>
        <a:srgbClr val="FFAF03"/>
      </a:accent1>
      <a:accent2>
        <a:srgbClr val="FDE689"/>
      </a:accent2>
      <a:accent3>
        <a:srgbClr val="9E82E7"/>
      </a:accent3>
      <a:accent4>
        <a:srgbClr val="9735BB"/>
      </a:accent4>
      <a:accent5>
        <a:srgbClr val="BF2B2B"/>
      </a:accent5>
      <a:accent6>
        <a:srgbClr val="ED7307"/>
      </a:accent6>
      <a:hlink>
        <a:srgbClr val="FFAF03"/>
      </a:hlink>
      <a:folHlink>
        <a:srgbClr val="FDE689"/>
      </a:folHlink>
    </a:clrScheme>
    <a:fontScheme name="Twilight">
      <a:majorFont>
        <a:latin typeface="Century Gothic"/>
        <a:ea typeface=""/>
        <a:cs typeface=""/>
        <a:font script="Jpan" typeface="ＭＳ Ｐゴシック"/>
      </a:majorFont>
      <a:minorFont>
        <a:latin typeface="Century Gothic"/>
        <a:ea typeface=""/>
        <a:cs typeface=""/>
        <a:font script="Jpan" typeface="ＭＳ Ｐゴシック"/>
      </a:minorFont>
    </a:fontScheme>
    <a:fmtScheme name="Twilight">
      <a:fillStyleLst>
        <a:solidFill>
          <a:schemeClr val="phClr"/>
        </a:solidFill>
        <a:gradFill rotWithShape="1">
          <a:gsLst>
            <a:gs pos="0">
              <a:schemeClr val="phClr">
                <a:tint val="100000"/>
                <a:shade val="60000"/>
                <a:satMod val="130000"/>
              </a:schemeClr>
            </a:gs>
            <a:gs pos="100000">
              <a:schemeClr val="phClr">
                <a:tint val="100000"/>
                <a:shade val="94000"/>
                <a:satMod val="135000"/>
              </a:schemeClr>
            </a:gs>
          </a:gsLst>
          <a:path path="circle">
            <a:fillToRect l="100000" t="100000" r="100000" b="100000"/>
          </a:path>
        </a:gradFill>
        <a:gradFill rotWithShape="1">
          <a:gsLst>
            <a:gs pos="0">
              <a:schemeClr val="phClr">
                <a:shade val="60000"/>
                <a:satMod val="130000"/>
              </a:schemeClr>
            </a:gs>
            <a:gs pos="100000">
              <a:schemeClr val="phClr">
                <a:shade val="94000"/>
                <a:satMod val="135000"/>
              </a:schemeClr>
            </a:gs>
          </a:gsLst>
          <a:lin ang="16200000" scaled="0"/>
        </a:gradFill>
      </a:fillStyleLst>
      <a:lnStyleLst>
        <a:ln w="19050" cap="flat" cmpd="sng" algn="ctr">
          <a:solidFill>
            <a:schemeClr val="phClr">
              <a:shade val="95000"/>
              <a:satMod val="105000"/>
            </a:schemeClr>
          </a:solidFill>
          <a:prstDash val="solid"/>
        </a:ln>
        <a:ln w="19050" cap="flat" cmpd="sng" algn="ctr">
          <a:solidFill>
            <a:schemeClr val="phClr"/>
          </a:solidFill>
          <a:prstDash val="solid"/>
        </a:ln>
        <a:ln w="47625" cap="flat" cmpd="sng" algn="ctr">
          <a:solidFill>
            <a:schemeClr val="phClr"/>
          </a:solidFill>
          <a:prstDash val="solid"/>
        </a:ln>
      </a:lnStyleLst>
      <a:effectStyleLst>
        <a:effectStyle>
          <a:effectLst/>
        </a:effectStyle>
        <a:effectStyle>
          <a:effectLst>
            <a:innerShdw blurRad="38100" dist="12700" dir="5400000">
              <a:srgbClr val="FFFFFF">
                <a:alpha val="75000"/>
              </a:srgbClr>
            </a:innerShdw>
            <a:outerShdw blurRad="88900" dist="50800" dir="5400000" sx="102000" sy="102000" algn="tr" rotWithShape="0">
              <a:srgbClr val="808080">
                <a:alpha val="50000"/>
              </a:srgbClr>
            </a:outerShdw>
          </a:effectLst>
        </a:effectStyle>
        <a:effectStyle>
          <a:effectLst>
            <a:outerShdw blurRad="317500" dist="762000" dir="5400000" sy="45000" rotWithShape="0">
              <a:srgbClr val="000000">
                <a:alpha val="35000"/>
              </a:srgbClr>
            </a:outerShdw>
          </a:effectLst>
          <a:scene3d>
            <a:camera prst="orthographicFront">
              <a:rot lat="0" lon="0" rev="0"/>
            </a:camera>
            <a:lightRig rig="balanced" dir="tl"/>
          </a:scene3d>
          <a:sp3d extrusionH="12700" prstMaterial="softEdge">
            <a:bevelT w="38100" h="12700"/>
          </a:sp3d>
        </a:effectStyle>
      </a:effectStyleLst>
      <a:bgFillStyleLst>
        <a:solidFill>
          <a:schemeClr val="phClr"/>
        </a:solidFill>
        <a:blipFill rotWithShape="1">
          <a:blip xmlns:r="http://schemas.openxmlformats.org/officeDocument/2006/relationships" r:embed="rId1">
            <a:duotone>
              <a:schemeClr val="phClr">
                <a:shade val="10000"/>
                <a:satMod val="200000"/>
              </a:schemeClr>
              <a:schemeClr val="phClr">
                <a:tint val="30000"/>
                <a:satMod val="300000"/>
              </a:schemeClr>
            </a:duotone>
          </a:blip>
          <a:stretch/>
        </a:blipFill>
        <a:blipFill rotWithShape="1">
          <a:blip xmlns:r="http://schemas.openxmlformats.org/officeDocument/2006/relationships" r:embed="rId2">
            <a:duotone>
              <a:schemeClr val="phClr">
                <a:shade val="20000"/>
                <a:satMod val="200000"/>
              </a:schemeClr>
              <a:schemeClr val="phClr">
                <a:tint val="50000"/>
                <a:satMod val="1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Twilight.thmx</Template>
  <TotalTime>452</TotalTime>
  <Words>835</Words>
  <Application>Microsoft Macintosh PowerPoint</Application>
  <PresentationFormat>On-screen Show (4:3)</PresentationFormat>
  <Paragraphs>55</Paragraphs>
  <Slides>17</Slides>
  <Notes>2</Notes>
  <HiddenSlides>0</HiddenSlides>
  <MMClips>0</MMClips>
  <ScaleCrop>false</ScaleCrop>
  <HeadingPairs>
    <vt:vector size="4" baseType="variant">
      <vt:variant>
        <vt:lpstr>Design Template</vt:lpstr>
      </vt:variant>
      <vt:variant>
        <vt:i4>1</vt:i4>
      </vt:variant>
      <vt:variant>
        <vt:lpstr>Slide Titles</vt:lpstr>
      </vt:variant>
      <vt:variant>
        <vt:i4>17</vt:i4>
      </vt:variant>
    </vt:vector>
  </HeadingPairs>
  <TitlesOfParts>
    <vt:vector size="18" baseType="lpstr">
      <vt:lpstr>Twilight</vt:lpstr>
      <vt:lpstr>MUSICAL THEATRE IN AMERICA</vt:lpstr>
      <vt:lpstr>WHAT’S IN A MUSICAL</vt:lpstr>
      <vt:lpstr>THE BOOK</vt:lpstr>
      <vt:lpstr>BOOK AND LYRICS</vt:lpstr>
      <vt:lpstr>LYRICS AND MUSIC</vt:lpstr>
      <vt:lpstr>TRAITS OF AMERICAN MUSICALS</vt:lpstr>
      <vt:lpstr>MUSICAL PLAYS VS. MUSICAL REVIEWS</vt:lpstr>
      <vt:lpstr>MUSICAL REVIEWS </vt:lpstr>
      <vt:lpstr>AMERICAN MUSICALS</vt:lpstr>
      <vt:lpstr>BURLESQUE EUROPEAN IMPORT</vt:lpstr>
      <vt:lpstr>IMPORTS CONTINUED</vt:lpstr>
      <vt:lpstr>AMERICAN FLAVOR</vt:lpstr>
      <vt:lpstr>THE BLACK CROOK CONT.</vt:lpstr>
      <vt:lpstr>THE WORK CONTINUES</vt:lpstr>
      <vt:lpstr>NEWSIES THE MUSCIAL</vt:lpstr>
      <vt:lpstr>NEWSIES THE MUSICAL BASED ON FACTS</vt:lpstr>
      <vt:lpstr>Notes location</vt:lpstr>
    </vt:vector>
  </TitlesOfParts>
  <Company>providence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MUSICAL THEATRE IN AMERICA</dc:title>
  <dc:creator>paula dean</dc:creator>
  <cp:lastModifiedBy>paula dean</cp:lastModifiedBy>
  <cp:revision>27</cp:revision>
  <dcterms:created xsi:type="dcterms:W3CDTF">2015-03-03T13:47:02Z</dcterms:created>
  <dcterms:modified xsi:type="dcterms:W3CDTF">2015-03-03T14:01:26Z</dcterms:modified>
</cp:coreProperties>
</file>