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5"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73" r:id="rId14"/>
    <p:sldId id="267" r:id="rId15"/>
    <p:sldId id="272" r:id="rId16"/>
    <p:sldId id="268" r:id="rId17"/>
    <p:sldId id="269" r:id="rId18"/>
    <p:sldId id="270" r:id="rId19"/>
    <p:sldId id="271" r:id="rId20"/>
    <p:sldId id="276" r:id="rId21"/>
    <p:sldId id="277" r:id="rId22"/>
    <p:sldId id="278" r:id="rId23"/>
    <p:sldId id="281" r:id="rId24"/>
    <p:sldId id="279" r:id="rId25"/>
    <p:sldId id="280" r:id="rId26"/>
    <p:sldId id="282" r:id="rId27"/>
    <p:sldId id="283" r:id="rId28"/>
    <p:sldId id="284" r:id="rId29"/>
    <p:sldId id="285" r:id="rId30"/>
    <p:sldId id="286" r:id="rId31"/>
    <p:sldId id="289" r:id="rId32"/>
    <p:sldId id="290" r:id="rId33"/>
    <p:sldId id="287" r:id="rId34"/>
    <p:sldId id="291" r:id="rId35"/>
    <p:sldId id="28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45" autoAdjust="0"/>
    <p:restoredTop sz="87472" autoAdjust="0"/>
  </p:normalViewPr>
  <p:slideViewPr>
    <p:cSldViewPr snapToGrid="0" snapToObjects="1">
      <p:cViewPr varScale="1">
        <p:scale>
          <a:sx n="65" d="100"/>
          <a:sy n="65" d="100"/>
        </p:scale>
        <p:origin x="-4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ACB36-2589-8741-9996-2C7E5DD3A88D}" type="datetimeFigureOut">
              <a:rPr lang="en-US" smtClean="0"/>
              <a:pPr/>
              <a:t>10/14/13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C7C87-D84E-5D45-9BE5-14023B02EEF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AC7C87-D84E-5D45-9BE5-14023B02EEF3}"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FDF4075A-158D-F446-A7F4-1CD5B7BCDA11}" type="datetimeFigureOut">
              <a:rPr lang="en-US" smtClean="0"/>
              <a:pPr/>
              <a:t>10/14/13</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8F8B9-AF0E-4407-9120-908A1FA1066B}" type="datetime1">
              <a:rPr lang="en-US"/>
              <a:pPr/>
              <a:t>10/14/13</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59EC1F77-7E87-445D-9269-B7FDF20BAC83}"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DF4075A-158D-F446-A7F4-1CD5B7BCDA11}" type="datetimeFigureOut">
              <a:rPr lang="en-US" smtClean="0"/>
              <a:pPr/>
              <a:t>10/14/13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DC9C6-DE8B-7949-A37D-875AA78993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FDF4075A-158D-F446-A7F4-1CD5B7BCDA11}" type="datetimeFigureOut">
              <a:rPr lang="en-US" smtClean="0"/>
              <a:pPr/>
              <a:t>10/14/13</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3DC9C6-DE8B-7949-A37D-875AA789934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GREEK THEATRE</a:t>
            </a:r>
            <a:br>
              <a:rPr lang="en-US" dirty="0" smtClean="0"/>
            </a:br>
            <a:r>
              <a:rPr lang="en-US" dirty="0" smtClean="0"/>
              <a:t>VOCABULARY</a:t>
            </a:r>
            <a:endParaRPr lang="en-US" dirty="0"/>
          </a:p>
        </p:txBody>
      </p:sp>
      <p:sp>
        <p:nvSpPr>
          <p:cNvPr id="3" name="Subtitle 2"/>
          <p:cNvSpPr>
            <a:spLocks noGrp="1"/>
          </p:cNvSpPr>
          <p:nvPr>
            <p:ph type="subTitle" idx="1"/>
          </p:nvPr>
        </p:nvSpPr>
        <p:spPr/>
        <p:txBody>
          <a:bodyPr/>
          <a:lstStyle/>
          <a:p>
            <a:r>
              <a:rPr lang="en-US" dirty="0" smtClean="0"/>
              <a:t>550 – 220 BC</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ORCHESTRA AREA</a:t>
            </a:r>
            <a:endParaRPr lang="en-US" dirty="0"/>
          </a:p>
        </p:txBody>
      </p:sp>
      <p:sp>
        <p:nvSpPr>
          <p:cNvPr id="3" name="Content Placeholder 2"/>
          <p:cNvSpPr>
            <a:spLocks noGrp="1"/>
          </p:cNvSpPr>
          <p:nvPr>
            <p:ph idx="1"/>
          </p:nvPr>
        </p:nvSpPr>
        <p:spPr/>
        <p:txBody>
          <a:bodyPr/>
          <a:lstStyle/>
          <a:p>
            <a:r>
              <a:rPr lang="en-US" dirty="0" smtClean="0"/>
              <a:t>THE AREA IN THE GREEK THEATRE STRUCTURE WHERE THE ACTORS PERFORMED. TODAY WE SAY THIS AREA IS WHERE THE ORCHESTRA IS PLACED DURING A PRODUCTION OF A MUSICAL.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RUINS OF THE ORCHESTRA AREA</a:t>
            </a:r>
            <a:endParaRPr lang="en-US" dirty="0"/>
          </a:p>
        </p:txBody>
      </p:sp>
      <p:pic>
        <p:nvPicPr>
          <p:cNvPr id="4" name="Content Placeholder 3" descr="692.jpg"/>
          <p:cNvPicPr>
            <a:picLocks noGrp="1" noChangeAspect="1"/>
          </p:cNvPicPr>
          <p:nvPr>
            <p:ph idx="1"/>
          </p:nvPr>
        </p:nvPicPr>
        <p:blipFill>
          <a:blip r:embed="rId2"/>
          <a:srcRect l="-6057" r="-6057"/>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SKENE</a:t>
            </a:r>
            <a:endParaRPr lang="en-US" dirty="0"/>
          </a:p>
        </p:txBody>
      </p:sp>
      <p:sp>
        <p:nvSpPr>
          <p:cNvPr id="3" name="Content Placeholder 2"/>
          <p:cNvSpPr>
            <a:spLocks noGrp="1"/>
          </p:cNvSpPr>
          <p:nvPr>
            <p:ph idx="1"/>
          </p:nvPr>
        </p:nvSpPr>
        <p:spPr/>
        <p:txBody>
          <a:bodyPr/>
          <a:lstStyle/>
          <a:p>
            <a:r>
              <a:rPr lang="en-US" dirty="0" smtClean="0"/>
              <a:t>THE STRUCTURE BEHIND THE ORCHESTRA AREA. THIS IS THE AREA WHERE ACTORS WOULD WAIT TO GO ON AND WHERE VARIOUS PROPS AND MASKS WERE STORED DURING A PRODUCTION.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SKENE</a:t>
            </a:r>
            <a:endParaRPr lang="en-US" dirty="0"/>
          </a:p>
        </p:txBody>
      </p:sp>
      <p:pic>
        <p:nvPicPr>
          <p:cNvPr id="4" name="Content Placeholder 3" descr="greek-theatre-granger.jpg"/>
          <p:cNvPicPr>
            <a:picLocks noGrp="1" noChangeAspect="1"/>
          </p:cNvPicPr>
          <p:nvPr>
            <p:ph idx="1"/>
          </p:nvPr>
        </p:nvPicPr>
        <p:blipFill>
          <a:blip r:embed="rId2"/>
          <a:srcRect l="-9514" r="-9514"/>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a:t>
            </a:r>
            <a:endParaRPr lang="en-US" dirty="0"/>
          </a:p>
        </p:txBody>
      </p:sp>
      <p:sp>
        <p:nvSpPr>
          <p:cNvPr id="3" name="Content Placeholder 2"/>
          <p:cNvSpPr>
            <a:spLocks noGrp="1"/>
          </p:cNvSpPr>
          <p:nvPr>
            <p:ph idx="1"/>
          </p:nvPr>
        </p:nvSpPr>
        <p:spPr/>
        <p:txBody>
          <a:bodyPr/>
          <a:lstStyle/>
          <a:p>
            <a:r>
              <a:rPr lang="en-US" dirty="0" smtClean="0"/>
              <a:t>A MONOLOGUE OR DIALOGUE PRECEDING THE ENTRY OF THE CHORUS, WHICH PRESENTS THE TRAGEDY’S TOPIC. IT IS NOT A SONG.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 EXAMPLE</a:t>
            </a:r>
            <a:endParaRPr lang="en-US" dirty="0"/>
          </a:p>
        </p:txBody>
      </p:sp>
      <p:sp>
        <p:nvSpPr>
          <p:cNvPr id="3" name="Content Placeholder 2"/>
          <p:cNvSpPr>
            <a:spLocks noGrp="1"/>
          </p:cNvSpPr>
          <p:nvPr>
            <p:ph idx="1"/>
          </p:nvPr>
        </p:nvSpPr>
        <p:spPr/>
        <p:txBody>
          <a:bodyPr/>
          <a:lstStyle/>
          <a:p>
            <a:r>
              <a:rPr lang="en-US" dirty="0" smtClean="0"/>
              <a:t>TWO HOUSEHOLDS, BOTH ALIKE IN DIGNITY, IN FAIR VERONA, WHERE WE LAY OUR SCENE. FROM ANCIENT GRUDGE BREAK TO NEW MUTINY. WHERE CIVIL BLOOD MAKES CIVIL HANDS UNCLEAN. FROM FORTH THE FATAL LOINS OF THESE TWO FOES, A PAIR OF STAR-CROSS’D LOVERS TAKE THEIR LIFE…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PARADOS</a:t>
            </a:r>
            <a:endParaRPr lang="en-US" dirty="0"/>
          </a:p>
        </p:txBody>
      </p:sp>
      <p:sp>
        <p:nvSpPr>
          <p:cNvPr id="3" name="Content Placeholder 2"/>
          <p:cNvSpPr>
            <a:spLocks noGrp="1"/>
          </p:cNvSpPr>
          <p:nvPr>
            <p:ph idx="1"/>
          </p:nvPr>
        </p:nvSpPr>
        <p:spPr/>
        <p:txBody>
          <a:bodyPr/>
          <a:lstStyle/>
          <a:p>
            <a:r>
              <a:rPr lang="en-US" dirty="0" smtClean="0"/>
              <a:t>THIS IS THE ENTRANCE </a:t>
            </a:r>
            <a:r>
              <a:rPr lang="en-US" b="1" u="sng" dirty="0" smtClean="0"/>
              <a:t>SONG</a:t>
            </a:r>
            <a:r>
              <a:rPr lang="en-US" dirty="0" smtClean="0"/>
              <a:t> SUNG BY THE CHORUS AS THEY ENTER THE OCHESTRA AREA. THIS SONG GIVES BACKGROUND INFORMATION. THIS WOULD HAPPEN AFTER THE PROLOGUE.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EPISODE</a:t>
            </a:r>
            <a:endParaRPr lang="en-US" dirty="0"/>
          </a:p>
        </p:txBody>
      </p:sp>
      <p:sp>
        <p:nvSpPr>
          <p:cNvPr id="3" name="Content Placeholder 2"/>
          <p:cNvSpPr>
            <a:spLocks noGrp="1"/>
          </p:cNvSpPr>
          <p:nvPr>
            <p:ph idx="1"/>
          </p:nvPr>
        </p:nvSpPr>
        <p:spPr/>
        <p:txBody>
          <a:bodyPr/>
          <a:lstStyle/>
          <a:p>
            <a:r>
              <a:rPr lang="en-US" dirty="0" smtClean="0"/>
              <a:t>THIS IS THE PARTS OF A PLAY WHERE CHARACTERS PERFORM AND ACT OUT THE STORY OF THE PLAY.</a:t>
            </a:r>
          </a:p>
          <a:p>
            <a:endParaRPr lang="en-US" dirty="0" smtClean="0"/>
          </a:p>
        </p:txBody>
      </p:sp>
      <p:pic>
        <p:nvPicPr>
          <p:cNvPr id="4" name="Picture 3" descr="greek_chorus_complaints-300x225.jpg"/>
          <p:cNvPicPr>
            <a:picLocks noChangeAspect="1"/>
          </p:cNvPicPr>
          <p:nvPr/>
        </p:nvPicPr>
        <p:blipFill>
          <a:blip r:embed="rId2"/>
          <a:stretch>
            <a:fillRect/>
          </a:stretch>
        </p:blipFill>
        <p:spPr>
          <a:xfrm>
            <a:off x="2667000" y="3231076"/>
            <a:ext cx="3810000" cy="289508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EPISODE</a:t>
            </a:r>
            <a:endParaRPr lang="en-US" dirty="0"/>
          </a:p>
        </p:txBody>
      </p:sp>
      <p:sp>
        <p:nvSpPr>
          <p:cNvPr id="3" name="Content Placeholder 2"/>
          <p:cNvSpPr>
            <a:spLocks noGrp="1"/>
          </p:cNvSpPr>
          <p:nvPr>
            <p:ph idx="1"/>
          </p:nvPr>
        </p:nvSpPr>
        <p:spPr/>
        <p:txBody>
          <a:bodyPr/>
          <a:lstStyle/>
          <a:p>
            <a:r>
              <a:rPr lang="en-US" dirty="0" smtClean="0"/>
              <a:t>THIS IS THE FIRST ACT OF THE PLAY. THERE ARE MANY EPISODES WHERE THE ACTORS AND CHORUS CONTINUE TO ACT OUT THE STORY OF THE PLAY.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a:t>
            </a:r>
            <a:endParaRPr lang="en-US" dirty="0"/>
          </a:p>
        </p:txBody>
      </p:sp>
      <p:sp>
        <p:nvSpPr>
          <p:cNvPr id="3" name="Content Placeholder 2"/>
          <p:cNvSpPr>
            <a:spLocks noGrp="1"/>
          </p:cNvSpPr>
          <p:nvPr>
            <p:ph idx="1"/>
          </p:nvPr>
        </p:nvSpPr>
        <p:spPr/>
        <p:txBody>
          <a:bodyPr/>
          <a:lstStyle/>
          <a:p>
            <a:r>
              <a:rPr lang="en-US" dirty="0" smtClean="0"/>
              <a:t>AS THE CHARACTERS LEAVE, THE CHORUS TELLS US WHAT THEY SHOULD HAVE LEARNED FROM THE STORY.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DIONYSUS</a:t>
            </a:r>
            <a:br>
              <a:rPr lang="en-US" dirty="0" smtClean="0"/>
            </a:br>
            <a:endParaRPr lang="en-US" dirty="0"/>
          </a:p>
        </p:txBody>
      </p:sp>
      <p:sp>
        <p:nvSpPr>
          <p:cNvPr id="3" name="Content Placeholder 2"/>
          <p:cNvSpPr>
            <a:spLocks noGrp="1"/>
          </p:cNvSpPr>
          <p:nvPr>
            <p:ph idx="1"/>
          </p:nvPr>
        </p:nvSpPr>
        <p:spPr>
          <a:xfrm>
            <a:off x="1089024" y="900200"/>
            <a:ext cx="7272339" cy="5225963"/>
          </a:xfrm>
        </p:spPr>
        <p:txBody>
          <a:bodyPr/>
          <a:lstStyle/>
          <a:p>
            <a:r>
              <a:rPr lang="en-US" dirty="0" smtClean="0"/>
              <a:t>GOD OF WINE AND GROWTH. IT IS SAID THAT DIONYSUS DIED IN THE WINTER AND CAME BACK TO LIFE IN THE SPRING. BECAUSE OF THIS BELIEF THE NAME DIONYSUS STANDS FOR  NEW LIFE.</a:t>
            </a:r>
          </a:p>
          <a:p>
            <a:endParaRPr lang="en-US" dirty="0" smtClean="0"/>
          </a:p>
        </p:txBody>
      </p:sp>
      <p:pic>
        <p:nvPicPr>
          <p:cNvPr id="4" name="Picture 3" descr="dionysus.jpg"/>
          <p:cNvPicPr>
            <a:picLocks noChangeAspect="1"/>
          </p:cNvPicPr>
          <p:nvPr/>
        </p:nvPicPr>
        <p:blipFill>
          <a:blip r:embed="rId3"/>
          <a:stretch>
            <a:fillRect/>
          </a:stretch>
        </p:blipFill>
        <p:spPr>
          <a:xfrm>
            <a:off x="2190750" y="2475551"/>
            <a:ext cx="4762500" cy="4382449"/>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43763"/>
            <a:ext cx="7272339" cy="1339009"/>
          </a:xfrm>
        </p:spPr>
        <p:txBody>
          <a:bodyPr/>
          <a:lstStyle/>
          <a:p>
            <a:r>
              <a:rPr lang="en-US" dirty="0" smtClean="0"/>
              <a:t>GREEK ACTORS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THESPIS</a:t>
            </a:r>
            <a:endParaRPr lang="en-US" dirty="0"/>
          </a:p>
        </p:txBody>
      </p:sp>
      <p:sp>
        <p:nvSpPr>
          <p:cNvPr id="3" name="Content Placeholder 2"/>
          <p:cNvSpPr>
            <a:spLocks noGrp="1"/>
          </p:cNvSpPr>
          <p:nvPr>
            <p:ph idx="1"/>
          </p:nvPr>
        </p:nvSpPr>
        <p:spPr/>
        <p:txBody>
          <a:bodyPr/>
          <a:lstStyle/>
          <a:p>
            <a:r>
              <a:rPr lang="en-US" dirty="0" smtClean="0"/>
              <a:t>According to tradition, in 534 or 535 BC, Thespis astounded audiences by leaping on to the back of a wooden cart and reciting poetry as if he was the characters whose lines he was reading. In doing so he became the world's first actor, and it is from him that we get the word “thespian”.</a:t>
            </a:r>
          </a:p>
          <a:p>
            <a:r>
              <a:rPr lang="en-US" dirty="0" smtClean="0"/>
              <a:t>HE WAS ALSO A PLAYWRIGHT.</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89024" y="510812"/>
            <a:ext cx="7272339" cy="5615351"/>
          </a:xfrm>
        </p:spPr>
        <p:txBody>
          <a:bodyPr/>
          <a:lstStyle/>
          <a:p>
            <a:pPr>
              <a:buNone/>
            </a:pPr>
            <a:r>
              <a:rPr lang="en-US" dirty="0" smtClean="0"/>
              <a:t>HE INTRODUCE THE PROTAGONIST TO THE STORY.</a:t>
            </a:r>
            <a:endParaRPr lang="en-US" dirty="0"/>
          </a:p>
        </p:txBody>
      </p:sp>
      <p:pic>
        <p:nvPicPr>
          <p:cNvPr id="4" name="Picture 3"/>
          <p:cNvPicPr>
            <a:picLocks noChangeAspect="1"/>
          </p:cNvPicPr>
          <p:nvPr/>
        </p:nvPicPr>
        <p:blipFill>
          <a:blip r:embed="rId2"/>
          <a:stretch>
            <a:fillRect/>
          </a:stretch>
        </p:blipFill>
        <p:spPr>
          <a:xfrm>
            <a:off x="2146747" y="1504692"/>
            <a:ext cx="4762500" cy="46214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THEATRON</a:t>
            </a:r>
            <a:endParaRPr lang="en-US" dirty="0"/>
          </a:p>
        </p:txBody>
      </p:sp>
      <p:sp>
        <p:nvSpPr>
          <p:cNvPr id="3" name="Content Placeholder 2"/>
          <p:cNvSpPr>
            <a:spLocks noGrp="1"/>
          </p:cNvSpPr>
          <p:nvPr>
            <p:ph idx="1"/>
          </p:nvPr>
        </p:nvSpPr>
        <p:spPr/>
        <p:txBody>
          <a:bodyPr/>
          <a:lstStyle/>
          <a:p>
            <a:r>
              <a:rPr lang="en-US" dirty="0" smtClean="0"/>
              <a:t>THIS IS THE PLACE WHERE THE AUDIENCE WOULD SIT TO WATCH THE PERFORMANCE OF A GREEK TRAGEDY. IT ALSO MEANS “A SEEING PLACE”.</a:t>
            </a:r>
            <a:endParaRPr lang="en-US" dirty="0"/>
          </a:p>
        </p:txBody>
      </p:sp>
      <p:pic>
        <p:nvPicPr>
          <p:cNvPr id="4" name="Picture 3"/>
          <p:cNvPicPr>
            <a:picLocks noChangeAspect="1"/>
          </p:cNvPicPr>
          <p:nvPr/>
        </p:nvPicPr>
        <p:blipFill>
          <a:blip r:embed="rId2"/>
          <a:stretch>
            <a:fillRect/>
          </a:stretch>
        </p:blipFill>
        <p:spPr>
          <a:xfrm>
            <a:off x="1932682" y="3084587"/>
            <a:ext cx="5107801" cy="3376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050715"/>
          </a:xfrm>
        </p:spPr>
        <p:txBody>
          <a:bodyPr/>
          <a:lstStyle/>
          <a:p>
            <a:r>
              <a:rPr lang="en-US" dirty="0" smtClean="0"/>
              <a:t>AESCHYLUS</a:t>
            </a:r>
            <a:endParaRPr lang="en-US" dirty="0"/>
          </a:p>
        </p:txBody>
      </p:sp>
      <p:sp>
        <p:nvSpPr>
          <p:cNvPr id="3" name="Content Placeholder 2"/>
          <p:cNvSpPr>
            <a:spLocks noGrp="1"/>
          </p:cNvSpPr>
          <p:nvPr>
            <p:ph idx="1"/>
          </p:nvPr>
        </p:nvSpPr>
        <p:spPr>
          <a:xfrm>
            <a:off x="1089024" y="1325352"/>
            <a:ext cx="7272339" cy="4800812"/>
          </a:xfrm>
        </p:spPr>
        <p:txBody>
          <a:bodyPr/>
          <a:lstStyle/>
          <a:p>
            <a:pPr>
              <a:buNone/>
            </a:pPr>
            <a:r>
              <a:rPr lang="en-US" dirty="0" smtClean="0"/>
              <a:t>GREEK PLAYWRIGHT WHO ADDED A SECOND ACTOR. THIS INTRODUCED THE ANTOGONIST</a:t>
            </a:r>
            <a:endParaRPr lang="en-US" dirty="0"/>
          </a:p>
        </p:txBody>
      </p:sp>
      <p:pic>
        <p:nvPicPr>
          <p:cNvPr id="4" name="Picture 3"/>
          <p:cNvPicPr>
            <a:picLocks noChangeAspect="1"/>
          </p:cNvPicPr>
          <p:nvPr/>
        </p:nvPicPr>
        <p:blipFill>
          <a:blip r:embed="rId2"/>
          <a:stretch>
            <a:fillRect/>
          </a:stretch>
        </p:blipFill>
        <p:spPr>
          <a:xfrm>
            <a:off x="2843875" y="2333170"/>
            <a:ext cx="3810000" cy="433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SOPHOCLES</a:t>
            </a:r>
            <a:endParaRPr lang="en-US" dirty="0"/>
          </a:p>
        </p:txBody>
      </p:sp>
      <p:sp>
        <p:nvSpPr>
          <p:cNvPr id="3" name="Content Placeholder 2"/>
          <p:cNvSpPr>
            <a:spLocks noGrp="1"/>
          </p:cNvSpPr>
          <p:nvPr>
            <p:ph idx="1"/>
          </p:nvPr>
        </p:nvSpPr>
        <p:spPr/>
        <p:txBody>
          <a:bodyPr/>
          <a:lstStyle/>
          <a:p>
            <a:r>
              <a:rPr lang="en-US" dirty="0" smtClean="0"/>
              <a:t>AN ACCOMPLISHED PLAYWRIGHT, HE IS</a:t>
            </a:r>
          </a:p>
          <a:p>
            <a:r>
              <a:rPr lang="en-US" dirty="0" smtClean="0"/>
              <a:t>ALSO CREDITED FOR BECOMING THE </a:t>
            </a:r>
          </a:p>
          <a:p>
            <a:r>
              <a:rPr lang="en-US" dirty="0" smtClean="0"/>
              <a:t>THIRD ACTOR TO PERFORM IN THE </a:t>
            </a:r>
          </a:p>
          <a:p>
            <a:r>
              <a:rPr lang="en-US" dirty="0" smtClean="0"/>
              <a:t>GREEK THEATRE.</a:t>
            </a:r>
            <a:endParaRPr lang="en-US" dirty="0"/>
          </a:p>
        </p:txBody>
      </p:sp>
      <p:pic>
        <p:nvPicPr>
          <p:cNvPr id="4" name="Picture 3"/>
          <p:cNvPicPr>
            <a:picLocks noChangeAspect="1"/>
          </p:cNvPicPr>
          <p:nvPr/>
        </p:nvPicPr>
        <p:blipFill>
          <a:blip r:embed="rId2"/>
          <a:stretch>
            <a:fillRect/>
          </a:stretch>
        </p:blipFill>
        <p:spPr>
          <a:xfrm>
            <a:off x="6772423" y="1789882"/>
            <a:ext cx="1612900" cy="2108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801905"/>
            <a:ext cx="7272339" cy="1953255"/>
          </a:xfrm>
        </p:spPr>
        <p:txBody>
          <a:bodyPr/>
          <a:lstStyle/>
          <a:p>
            <a:r>
              <a:rPr lang="en-US" dirty="0" smtClean="0"/>
              <a:t>THREE TYPES OF PLAYS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idx="1"/>
          </p:nvPr>
        </p:nvSpPr>
        <p:spPr/>
        <p:txBody>
          <a:bodyPr/>
          <a:lstStyle/>
          <a:p>
            <a:r>
              <a:rPr lang="en-US" dirty="0" smtClean="0"/>
              <a:t>LITERAL MEANING…GOAT SONG</a:t>
            </a:r>
          </a:p>
          <a:p>
            <a:r>
              <a:rPr lang="en-US" dirty="0" smtClean="0"/>
              <a:t>DEFINITION: A TRAGIC HERO STRUGGLES TO SOLVE A PROBLEM THAT HE IS UNABLE TO SOLVE.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COMEDY</a:t>
            </a:r>
            <a:endParaRPr lang="en-US" dirty="0"/>
          </a:p>
        </p:txBody>
      </p:sp>
      <p:sp>
        <p:nvSpPr>
          <p:cNvPr id="3" name="Content Placeholder 2"/>
          <p:cNvSpPr>
            <a:spLocks noGrp="1"/>
          </p:cNvSpPr>
          <p:nvPr>
            <p:ph idx="1"/>
          </p:nvPr>
        </p:nvSpPr>
        <p:spPr>
          <a:xfrm>
            <a:off x="1089024" y="1201100"/>
            <a:ext cx="7272339" cy="4925064"/>
          </a:xfrm>
        </p:spPr>
        <p:txBody>
          <a:bodyPr/>
          <a:lstStyle/>
          <a:p>
            <a:endParaRPr lang="en-US" dirty="0" smtClean="0"/>
          </a:p>
          <a:p>
            <a:endParaRPr lang="en-US" dirty="0" smtClean="0"/>
          </a:p>
          <a:p>
            <a:r>
              <a:rPr lang="en-US" dirty="0" smtClean="0"/>
              <a:t>IN </a:t>
            </a:r>
            <a:r>
              <a:rPr lang="en-US" dirty="0" smtClean="0"/>
              <a:t>GREEK THEATRE THIS NAME WAS GIVEN TO A WIDE RANGE OF PLAYS. IT IS A PLAY WHICH USED HUMOR IN THE TOPIC OF THE HUMAN BEING AND THEIR</a:t>
            </a:r>
            <a:r>
              <a:rPr lang="en-US" dirty="0" smtClean="0"/>
              <a:t> </a:t>
            </a:r>
            <a:r>
              <a:rPr lang="en-US" dirty="0" smtClean="0"/>
              <a:t>STRUGGLES</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SATYR</a:t>
            </a:r>
            <a:endParaRPr lang="en-US" dirty="0"/>
          </a:p>
        </p:txBody>
      </p:sp>
      <p:sp>
        <p:nvSpPr>
          <p:cNvPr id="3" name="Content Placeholder 2"/>
          <p:cNvSpPr>
            <a:spLocks noGrp="1"/>
          </p:cNvSpPr>
          <p:nvPr>
            <p:ph idx="1"/>
          </p:nvPr>
        </p:nvSpPr>
        <p:spPr>
          <a:xfrm>
            <a:off x="1089024" y="1130498"/>
            <a:ext cx="7272339" cy="4995666"/>
          </a:xfrm>
        </p:spPr>
        <p:txBody>
          <a:bodyPr/>
          <a:lstStyle/>
          <a:p>
            <a:r>
              <a:rPr lang="en-US" dirty="0" smtClean="0"/>
              <a:t>GREEK MYTHOLOGY CHARACTER WHO IS HALF-MAN AND HALF-GOAT WHO DWELLS IN THE WOODS AND HAS THE BODY OF A MAN AND THE EARS, HORN, AND LEGS OF A GOAT.</a:t>
            </a:r>
          </a:p>
          <a:p>
            <a:endParaRPr lang="en-US" dirty="0"/>
          </a:p>
        </p:txBody>
      </p:sp>
      <p:pic>
        <p:nvPicPr>
          <p:cNvPr id="4" name="Picture 3"/>
          <p:cNvPicPr>
            <a:picLocks noChangeAspect="1"/>
          </p:cNvPicPr>
          <p:nvPr/>
        </p:nvPicPr>
        <p:blipFill>
          <a:blip r:embed="rId2"/>
          <a:stretch>
            <a:fillRect/>
          </a:stretch>
        </p:blipFill>
        <p:spPr>
          <a:xfrm>
            <a:off x="2951333" y="2805307"/>
            <a:ext cx="3810000" cy="4052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a:t>
            </a:r>
            <a:endParaRPr lang="en-US" dirty="0"/>
          </a:p>
        </p:txBody>
      </p:sp>
      <p:sp>
        <p:nvSpPr>
          <p:cNvPr id="3" name="Content Placeholder 2"/>
          <p:cNvSpPr>
            <a:spLocks noGrp="1"/>
          </p:cNvSpPr>
          <p:nvPr>
            <p:ph idx="1"/>
          </p:nvPr>
        </p:nvSpPr>
        <p:spPr/>
        <p:txBody>
          <a:bodyPr/>
          <a:lstStyle/>
          <a:p>
            <a:r>
              <a:rPr lang="en-US" dirty="0" smtClean="0"/>
              <a:t>LITERAL MEANING…GOAT SONG</a:t>
            </a:r>
          </a:p>
          <a:p>
            <a:r>
              <a:rPr lang="en-US" dirty="0" smtClean="0"/>
              <a:t>DEFINITION: A TRAGIC HERO STRUGGLES TO SOLVE A PROBLEM THAT HE IS UNABLE TO SOLVE.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SATYR PLAYS</a:t>
            </a:r>
            <a:endParaRPr lang="en-US" dirty="0"/>
          </a:p>
        </p:txBody>
      </p:sp>
      <p:sp>
        <p:nvSpPr>
          <p:cNvPr id="3" name="Content Placeholder 2"/>
          <p:cNvSpPr>
            <a:spLocks noGrp="1"/>
          </p:cNvSpPr>
          <p:nvPr>
            <p:ph idx="1"/>
          </p:nvPr>
        </p:nvSpPr>
        <p:spPr/>
        <p:txBody>
          <a:bodyPr/>
          <a:lstStyle/>
          <a:p>
            <a:r>
              <a:rPr lang="en-US" dirty="0" smtClean="0"/>
              <a:t>SAME STRUCTURE OF THE TRAGEDY BUT THE CHORUS WOULD BE DRESSED AS SATYRS AND WOULD MAKE </a:t>
            </a:r>
            <a:r>
              <a:rPr lang="en-US" dirty="0" smtClean="0"/>
              <a:t>HUMOROUS </a:t>
            </a:r>
            <a:r>
              <a:rPr lang="en-US" dirty="0" smtClean="0"/>
              <a:t>COMMENTS ABOUT THE CHARACTERS AND THEIR SITUATIONS. THEY WOULD BE LOUD AND AT TIMES BAUDY AND </a:t>
            </a:r>
            <a:r>
              <a:rPr lang="en-US" dirty="0" smtClean="0"/>
              <a:t>RUDE </a:t>
            </a:r>
            <a:r>
              <a:rPr lang="en-US" dirty="0" smtClean="0"/>
              <a:t>AS THEY POKED FUN OF THE  PLAY’S THEME AND CHARACTERS.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4161498"/>
          </a:xfrm>
        </p:spPr>
        <p:txBody>
          <a:bodyPr/>
          <a:lstStyle/>
          <a:p>
            <a:r>
              <a:rPr lang="en-US" dirty="0" smtClean="0"/>
              <a:t>LATEST FASHION IN GREEK THEATRE COSTUMES</a:t>
            </a:r>
            <a:endParaRPr lang="en-US" dirty="0"/>
          </a:p>
        </p:txBody>
      </p:sp>
      <p:sp>
        <p:nvSpPr>
          <p:cNvPr id="3" name="Content Placeholder 2"/>
          <p:cNvSpPr>
            <a:spLocks noGrp="1"/>
          </p:cNvSpPr>
          <p:nvPr>
            <p:ph idx="1"/>
          </p:nvPr>
        </p:nvSpPr>
        <p:spPr>
          <a:xfrm>
            <a:off x="1089024" y="274638"/>
            <a:ext cx="7272339" cy="5851526"/>
          </a:xfrm>
        </p:spPr>
        <p:txBody>
          <a:bodyPr/>
          <a:lstStyle/>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WHAT THE GODS AND CHORUS ARE WEARING.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09963" y="274637"/>
            <a:ext cx="5334000" cy="65833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18751" y="511862"/>
            <a:ext cx="6337300" cy="602859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a:t>
            </a:r>
            <a:endParaRPr lang="en-US" dirty="0"/>
          </a:p>
        </p:txBody>
      </p:sp>
      <p:sp>
        <p:nvSpPr>
          <p:cNvPr id="3" name="Content Placeholder 2"/>
          <p:cNvSpPr>
            <a:spLocks noGrp="1"/>
          </p:cNvSpPr>
          <p:nvPr>
            <p:ph idx="1"/>
          </p:nvPr>
        </p:nvSpPr>
        <p:spPr/>
        <p:txBody>
          <a:bodyPr/>
          <a:lstStyle/>
          <a:p>
            <a:r>
              <a:rPr lang="en-US" dirty="0" smtClean="0"/>
              <a:t>BECAUSE MEN PLAYED WOMEN AND BECAUSE THERE WERE ONLY THREE ACTORS, GREEKS WORE MASKS TO DESTINQUISH BETWEEN CHARACTERS AND GENDER.</a:t>
            </a:r>
          </a:p>
          <a:p>
            <a:r>
              <a:rPr lang="en-US" dirty="0" smtClean="0"/>
              <a:t>GENERALLY THE CHORUS WORE THE SAME MASKS THROUGHOUT THE COURSE OF THE PLAY BECAUSE THEIR CHARACTER DID NOT CHANGE.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16000" y="0"/>
            <a:ext cx="10160000" cy="71901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DYTHRAMBS</a:t>
            </a:r>
            <a:endParaRPr lang="en-US" dirty="0"/>
          </a:p>
        </p:txBody>
      </p:sp>
      <p:sp>
        <p:nvSpPr>
          <p:cNvPr id="3" name="Content Placeholder 2"/>
          <p:cNvSpPr>
            <a:spLocks noGrp="1"/>
          </p:cNvSpPr>
          <p:nvPr>
            <p:ph idx="1"/>
          </p:nvPr>
        </p:nvSpPr>
        <p:spPr/>
        <p:txBody>
          <a:bodyPr/>
          <a:lstStyle/>
          <a:p>
            <a:r>
              <a:rPr lang="en-US" dirty="0" smtClean="0"/>
              <a:t>THESE WERE THE HYMNS OR SONGS SUNG BY THE CHORUS IN HONOR OF DIONYSUS. THEY WOULD FILL IN THE GAPS WITH INFORMATION NEEDED TO KEEP THE STORY GOING.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DIONYSUS FESTIVAL</a:t>
            </a:r>
            <a:endParaRPr lang="en-US" dirty="0"/>
          </a:p>
        </p:txBody>
      </p:sp>
      <p:sp>
        <p:nvSpPr>
          <p:cNvPr id="3" name="Content Placeholder 2"/>
          <p:cNvSpPr>
            <a:spLocks noGrp="1"/>
          </p:cNvSpPr>
          <p:nvPr>
            <p:ph idx="1"/>
          </p:nvPr>
        </p:nvSpPr>
        <p:spPr/>
        <p:txBody>
          <a:bodyPr>
            <a:normAutofit/>
          </a:bodyPr>
          <a:lstStyle/>
          <a:p>
            <a:r>
              <a:rPr lang="en-US" dirty="0" smtClean="0"/>
              <a:t>THESE WERE THE FESTIVALS HELD TO HONOR DIONYSUS. THERE WERE 4 FESTIVALS AT DIFFERENT TIMES OF THE YEAR. THE FESTIVAL HELD IN MARCH HONORING DIONYSUS GREW INTO A PLAY COMPETITION. MANY PLAYS WERE PERFORMED FOR THE HONOR OF BEING VOTED THE BEST SCRIPT. IT WAS REALLY THE FIRST TONY AWARDS. DURING THIS TIME ALL THE BUSINESSES WERE CLOSED FOR THE FESTIVAL.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CHORUS</a:t>
            </a:r>
            <a:endParaRPr lang="en-US" dirty="0"/>
          </a:p>
        </p:txBody>
      </p:sp>
      <p:sp>
        <p:nvSpPr>
          <p:cNvPr id="3" name="Content Placeholder 2"/>
          <p:cNvSpPr>
            <a:spLocks noGrp="1"/>
          </p:cNvSpPr>
          <p:nvPr>
            <p:ph idx="1"/>
          </p:nvPr>
        </p:nvSpPr>
        <p:spPr/>
        <p:txBody>
          <a:bodyPr/>
          <a:lstStyle/>
          <a:p>
            <a:r>
              <a:rPr lang="en-US" dirty="0" smtClean="0"/>
              <a:t> A COMPANY OF ACTORS WHO COMMENTED (BY SPEAKING OR SINGING IN UNISON) ON THE ACTION IN A CLASSICAL GREEK PLAY.</a:t>
            </a:r>
          </a:p>
          <a:p>
            <a:endParaRPr lang="en-US" dirty="0" smtClean="0"/>
          </a:p>
          <a:p>
            <a:endParaRPr lang="en-US" dirty="0"/>
          </a:p>
        </p:txBody>
      </p:sp>
      <p:pic>
        <p:nvPicPr>
          <p:cNvPr id="5" name="Picture 4" descr="greek-chorus.jpg"/>
          <p:cNvPicPr>
            <a:picLocks noChangeAspect="1"/>
          </p:cNvPicPr>
          <p:nvPr/>
        </p:nvPicPr>
        <p:blipFill>
          <a:blip r:embed="rId2"/>
          <a:stretch>
            <a:fillRect/>
          </a:stretch>
        </p:blipFill>
        <p:spPr>
          <a:xfrm>
            <a:off x="2959100" y="3075595"/>
            <a:ext cx="3225800" cy="3340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CHORAL ODES</a:t>
            </a:r>
            <a:endParaRPr lang="en-US" dirty="0"/>
          </a:p>
        </p:txBody>
      </p:sp>
      <p:sp>
        <p:nvSpPr>
          <p:cNvPr id="3" name="Content Placeholder 2"/>
          <p:cNvSpPr>
            <a:spLocks noGrp="1"/>
          </p:cNvSpPr>
          <p:nvPr>
            <p:ph idx="1"/>
          </p:nvPr>
        </p:nvSpPr>
        <p:spPr/>
        <p:txBody>
          <a:bodyPr/>
          <a:lstStyle/>
          <a:p>
            <a:r>
              <a:rPr lang="en-US" dirty="0" smtClean="0"/>
              <a:t>THE GREEK CHORUS TALKED ABOUT THE THEME OF THE PLAY BY USING METAPHOR, SIMILE, OR ANECDOTE.</a:t>
            </a:r>
          </a:p>
          <a:p>
            <a:r>
              <a:rPr lang="en-US" dirty="0" smtClean="0"/>
              <a:t>EXAMPLE OF AN ODES WOULD BE IN A MUSICAL THE CHARACTERS SOMETIMES BREAK INTO SONG TO SING ABOUT THEIR THOUGHTS ABOUT THE ACTIONS OF THE PLAY.</a:t>
            </a:r>
          </a:p>
          <a:p>
            <a:r>
              <a:rPr lang="en-US" dirty="0" smtClean="0"/>
              <a:t>IN A GREEK TRADGEY EPISODES, THE ONLY CHARACTER WHO CAN COMMENT ON THE ACTION IS THE CHORUS.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TRILOGY</a:t>
            </a:r>
            <a:endParaRPr lang="en-US" dirty="0"/>
          </a:p>
        </p:txBody>
      </p:sp>
      <p:sp>
        <p:nvSpPr>
          <p:cNvPr id="3" name="Content Placeholder 2"/>
          <p:cNvSpPr>
            <a:spLocks noGrp="1"/>
          </p:cNvSpPr>
          <p:nvPr>
            <p:ph idx="1"/>
          </p:nvPr>
        </p:nvSpPr>
        <p:spPr/>
        <p:txBody>
          <a:bodyPr/>
          <a:lstStyle/>
          <a:p>
            <a:r>
              <a:rPr lang="en-US" dirty="0" smtClean="0"/>
              <a:t>THREE TRAGEDIES CENTERED AROUND ONE THEME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FARCE</a:t>
            </a:r>
            <a:endParaRPr lang="en-US" dirty="0"/>
          </a:p>
        </p:txBody>
      </p:sp>
      <p:sp>
        <p:nvSpPr>
          <p:cNvPr id="3" name="Content Placeholder 2"/>
          <p:cNvSpPr>
            <a:spLocks noGrp="1"/>
          </p:cNvSpPr>
          <p:nvPr>
            <p:ph idx="1"/>
          </p:nvPr>
        </p:nvSpPr>
        <p:spPr/>
        <p:txBody>
          <a:bodyPr/>
          <a:lstStyle/>
          <a:p>
            <a:r>
              <a:rPr lang="en-US" dirty="0" smtClean="0"/>
              <a:t>A PLAY FULL OF RIDICULOUS EVENTS AND UNREAL SITUATIONS. THEY ALSO CAN BE USED TO POKE FUN AT A GROUP OR AN IDEA OR A BELIEF.</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609</TotalTime>
  <Words>892</Words>
  <Application>Microsoft Macintosh PowerPoint</Application>
  <PresentationFormat>On-screen Show (4:3)</PresentationFormat>
  <Paragraphs>76</Paragraphs>
  <Slides>35</Slides>
  <Notes>1</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Tradition</vt:lpstr>
      <vt:lpstr>GREEK THEATRE VOCABULARY</vt:lpstr>
      <vt:lpstr>DIONYSUS </vt:lpstr>
      <vt:lpstr>TRAGEDY</vt:lpstr>
      <vt:lpstr>DYTHRAMBS</vt:lpstr>
      <vt:lpstr>DIONYSUS FESTIVAL</vt:lpstr>
      <vt:lpstr>GREEK CHORUS</vt:lpstr>
      <vt:lpstr>CHORAL ODES</vt:lpstr>
      <vt:lpstr>TRILOGY</vt:lpstr>
      <vt:lpstr>FARCE</vt:lpstr>
      <vt:lpstr>ORCHESTRA AREA</vt:lpstr>
      <vt:lpstr>RUINS OF THE ORCHESTRA AREA</vt:lpstr>
      <vt:lpstr>SKENE</vt:lpstr>
      <vt:lpstr>SKENE</vt:lpstr>
      <vt:lpstr>PROLOGUE</vt:lpstr>
      <vt:lpstr>PROLOGUE EXAMPLE</vt:lpstr>
      <vt:lpstr>PARADOS</vt:lpstr>
      <vt:lpstr>EPISODE</vt:lpstr>
      <vt:lpstr>FIRST EPISODE</vt:lpstr>
      <vt:lpstr>EXODUS</vt:lpstr>
      <vt:lpstr>GREEK ACTORS</vt:lpstr>
      <vt:lpstr>THESPIS</vt:lpstr>
      <vt:lpstr>Slide 22</vt:lpstr>
      <vt:lpstr>THEATRON</vt:lpstr>
      <vt:lpstr>AESCHYLUS</vt:lpstr>
      <vt:lpstr>SOPHOCLES</vt:lpstr>
      <vt:lpstr>THREE TYPES OF PLAYS</vt:lpstr>
      <vt:lpstr>TRAGEDY</vt:lpstr>
      <vt:lpstr>COMEDY</vt:lpstr>
      <vt:lpstr>SATYR</vt:lpstr>
      <vt:lpstr>SATYR PLAYS</vt:lpstr>
      <vt:lpstr>LATEST FASHION IN GREEK THEATRE COSTUMES</vt:lpstr>
      <vt:lpstr>Slide 32</vt:lpstr>
      <vt:lpstr>Slide 33</vt:lpstr>
      <vt:lpstr>MASKS</vt:lpstr>
      <vt:lpstr>Slide 35</vt:lpstr>
    </vt:vector>
  </TitlesOfParts>
  <Company>providence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 VOCABULARY</dc:title>
  <dc:creator>paula dean</dc:creator>
  <cp:lastModifiedBy>paula dean</cp:lastModifiedBy>
  <cp:revision>47</cp:revision>
  <dcterms:created xsi:type="dcterms:W3CDTF">2013-10-14T12:23:03Z</dcterms:created>
  <dcterms:modified xsi:type="dcterms:W3CDTF">2013-10-14T13:56:33Z</dcterms:modified>
</cp:coreProperties>
</file>