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3" r:id="rId8"/>
    <p:sldId id="279" r:id="rId9"/>
    <p:sldId id="264" r:id="rId10"/>
    <p:sldId id="265" r:id="rId11"/>
    <p:sldId id="276" r:id="rId12"/>
    <p:sldId id="277" r:id="rId13"/>
    <p:sldId id="278" r:id="rId14"/>
    <p:sldId id="266" r:id="rId15"/>
    <p:sldId id="269" r:id="rId16"/>
    <p:sldId id="270" r:id="rId17"/>
    <p:sldId id="271" r:id="rId18"/>
    <p:sldId id="272" r:id="rId19"/>
    <p:sldId id="273" r:id="rId20"/>
    <p:sldId id="274" r:id="rId21"/>
    <p:sldId id="275" r:id="rId22"/>
    <p:sldId id="26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66A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91E290-03D5-1841-884B-A097BB19B56D}"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270E-912C-084C-9026-E23AFA2A12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1E290-03D5-1841-884B-A097BB19B56D}"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270E-912C-084C-9026-E23AFA2A12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1E290-03D5-1841-884B-A097BB19B56D}"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270E-912C-084C-9026-E23AFA2A12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1E290-03D5-1841-884B-A097BB19B56D}"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270E-912C-084C-9026-E23AFA2A12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1E290-03D5-1841-884B-A097BB19B56D}"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270E-912C-084C-9026-E23AFA2A12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91E290-03D5-1841-884B-A097BB19B56D}" type="datetimeFigureOut">
              <a:rPr lang="en-US" smtClean="0"/>
              <a:pPr/>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270E-912C-084C-9026-E23AFA2A12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91E290-03D5-1841-884B-A097BB19B56D}" type="datetimeFigureOut">
              <a:rPr lang="en-US" smtClean="0"/>
              <a:pPr/>
              <a:t>12/13/15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7270E-912C-084C-9026-E23AFA2A12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91E290-03D5-1841-884B-A097BB19B56D}" type="datetimeFigureOut">
              <a:rPr lang="en-US" smtClean="0"/>
              <a:pPr/>
              <a:t>12/13/15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7270E-912C-084C-9026-E23AFA2A12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1E290-03D5-1841-884B-A097BB19B56D}" type="datetimeFigureOut">
              <a:rPr lang="en-US" smtClean="0"/>
              <a:pPr/>
              <a:t>12/13/15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7270E-912C-084C-9026-E23AFA2A12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1E290-03D5-1841-884B-A097BB19B56D}" type="datetimeFigureOut">
              <a:rPr lang="en-US" smtClean="0"/>
              <a:pPr/>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270E-912C-084C-9026-E23AFA2A12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1E290-03D5-1841-884B-A097BB19B56D}" type="datetimeFigureOut">
              <a:rPr lang="en-US" smtClean="0"/>
              <a:pPr/>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270E-912C-084C-9026-E23AFA2A12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1E290-03D5-1841-884B-A097BB19B56D}" type="datetimeFigureOut">
              <a:rPr lang="en-US" smtClean="0"/>
              <a:pPr/>
              <a:t>12/13/15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7270E-912C-084C-9026-E23AFA2A12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ovaroma.org/ludi/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1.appstate.edu/orgs/spectacle/animations/dantiperiactoi1.mov" TargetMode="External"/><Relationship Id="rId3" Type="http://schemas.openxmlformats.org/officeDocument/2006/relationships/hyperlink" Target="http://www.apple.com/quicktime/download/index.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ROMAN</a:t>
            </a:r>
            <a:br>
              <a:rPr lang="en-US" dirty="0" smtClean="0"/>
            </a:br>
            <a:r>
              <a:rPr lang="en-US" dirty="0" smtClean="0"/>
              <a:t>THEATRE</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Roman </a:t>
            </a:r>
            <a:r>
              <a:rPr lang="en-US" b="1" dirty="0" smtClean="0"/>
              <a:t>Actors Referred </a:t>
            </a:r>
            <a:r>
              <a:rPr lang="en-US" b="1" dirty="0"/>
              <a:t>to as </a:t>
            </a:r>
            <a:r>
              <a:rPr lang="en-US" b="1" dirty="0" err="1"/>
              <a:t>histriones</a:t>
            </a:r>
            <a:r>
              <a:rPr lang="en-US" b="1" dirty="0"/>
              <a:t> and </a:t>
            </a:r>
            <a:r>
              <a:rPr lang="en-US" b="1" dirty="0" smtClean="0"/>
              <a:t>mimes. Mimes</a:t>
            </a:r>
            <a:r>
              <a:rPr lang="en-US" b="1" dirty="0"/>
              <a:t>, however, were considered inferior; perhaps they were </a:t>
            </a:r>
            <a:r>
              <a:rPr lang="en-US" b="1" dirty="0" smtClean="0"/>
              <a:t>slaves.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 audiences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aristocratic Romans didn’t like Roman theatre. The majority of them did not attend performances.</a:t>
            </a:r>
          </a:p>
          <a:p>
            <a:r>
              <a:rPr lang="en-US" dirty="0" smtClean="0"/>
              <a:t>Consequently the audiences consisted of the lower class of Italians. </a:t>
            </a:r>
          </a:p>
          <a:p>
            <a:r>
              <a:rPr lang="en-US" dirty="0" smtClean="0"/>
              <a:t>This group wanted entertainment and they laughed at the intellectuals and their idea of theatre. This caused this art form to descend into spectacles and hollow comedies. Tragedies gradually degenerated and comedies turned into vulgar slapstick performances.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Roman government and the stage</a:t>
            </a:r>
            <a:endParaRPr lang="en-US" b="1" u="sng" dirty="0"/>
          </a:p>
        </p:txBody>
      </p:sp>
      <p:sp>
        <p:nvSpPr>
          <p:cNvPr id="3" name="Content Placeholder 2"/>
          <p:cNvSpPr>
            <a:spLocks noGrp="1"/>
          </p:cNvSpPr>
          <p:nvPr>
            <p:ph idx="1"/>
          </p:nvPr>
        </p:nvSpPr>
        <p:spPr/>
        <p:txBody>
          <a:bodyPr>
            <a:normAutofit fontScale="92500"/>
          </a:bodyPr>
          <a:lstStyle/>
          <a:p>
            <a:r>
              <a:rPr lang="en-US" dirty="0" smtClean="0"/>
              <a:t>The Roman senate was hostile to the theatre.</a:t>
            </a:r>
          </a:p>
          <a:p>
            <a:r>
              <a:rPr lang="en-US" dirty="0" smtClean="0"/>
              <a:t>First</a:t>
            </a:r>
            <a:r>
              <a:rPr lang="en-US" dirty="0" smtClean="0"/>
              <a:t> portable stages </a:t>
            </a:r>
            <a:r>
              <a:rPr lang="en-US" dirty="0" smtClean="0"/>
              <a:t>were simple portable wooden platforms</a:t>
            </a:r>
            <a:r>
              <a:rPr lang="en-US" dirty="0" smtClean="0"/>
              <a:t>. These were not permanent structures.</a:t>
            </a:r>
          </a:p>
          <a:p>
            <a:r>
              <a:rPr lang="en-US" dirty="0" smtClean="0"/>
              <a:t>In 61 B.C. Pompey ( a military and political leader) built a HUGE auditorium. To make it comply with Roman rules, he had to place a small statue of Venus at the top and call it a temple of worship.</a:t>
            </a:r>
          </a:p>
          <a:p>
            <a:r>
              <a:rPr lang="en-US" dirty="0" smtClean="0"/>
              <a:t>The steps served as seats for the audience.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theatre structure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Caesar also built a structure which served 2 forms of entertainment.</a:t>
            </a:r>
          </a:p>
          <a:p>
            <a:r>
              <a:rPr lang="en-US" dirty="0" smtClean="0"/>
              <a:t>Roman theatre was the first to use a front curtain. It rolled up and down from a trough in the downstage floor. </a:t>
            </a:r>
          </a:p>
          <a:p>
            <a:r>
              <a:rPr lang="en-US" dirty="0" smtClean="0"/>
              <a:t>The Coliseums structure was used for brutal battles where Christians were fed to lions, gladiators fought, chariot races were held. At times special areas were flooded and ships were brought in to conduct sea battles. Slaves were used as the </a:t>
            </a:r>
            <a:r>
              <a:rPr lang="en-US" smtClean="0"/>
              <a:t>ships crew.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ELIZBETHAN </a:t>
            </a:r>
            <a:br>
              <a:rPr lang="en-US" dirty="0" smtClean="0"/>
            </a:br>
            <a:r>
              <a:rPr lang="en-US" dirty="0" smtClean="0"/>
              <a:t>THEATRE HISTORY</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next step of our journey will be the Elizabethan period. We are talking about a time some 400 years ago when Queen Elizabeth I was on the English throne; she reigned for a long period from 1558 to 1603 - 45 years in all; William Shakespeare was born in 1564 and he died in 1616, so he was essentially an Elizabethan, though he survived the Queen by 13 years. He grew up in the little country town of Stratford-on-Avon where he went </a:t>
            </a:r>
            <a:endParaRPr lang="en-US" dirty="0" smtClean="0"/>
          </a:p>
          <a:p>
            <a:r>
              <a:rPr lang="en-US" dirty="0"/>
              <a:t>12 </a:t>
            </a:r>
            <a:endParaRPr lang="en-US" dirty="0" smtClean="0"/>
          </a:p>
          <a:p>
            <a:r>
              <a:rPr lang="en-US" dirty="0"/>
              <a:t>to the local Grammar School and learned the 'small Latin and less Greek' which Ben Jonson attributed to him. Round about 1585/6 he went to London and his first play (the first part of </a:t>
            </a:r>
            <a:r>
              <a:rPr lang="en-US" i="1" dirty="0"/>
              <a:t>Henry VI</a:t>
            </a:r>
            <a:r>
              <a:rPr lang="en-US" dirty="0"/>
              <a:t>) was produced about 1590. </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1576, the first custom-made London theatre, appropriately called 'The Theatre' was built in </a:t>
            </a:r>
            <a:r>
              <a:rPr lang="en-US" dirty="0" err="1"/>
              <a:t>Finsbury</a:t>
            </a:r>
            <a:r>
              <a:rPr lang="en-US" dirty="0"/>
              <a:t> Fields and the next year, 1577, The Curtain was built in the same area. </a:t>
            </a:r>
            <a:r>
              <a:rPr lang="en-US" dirty="0" err="1"/>
              <a:t>Finsbury</a:t>
            </a:r>
            <a:r>
              <a:rPr lang="en-US" dirty="0"/>
              <a:t>, now a bustling part of London, was then almost a country area but within easy reach of the City. These two theatres were so successful that ten years later another spate of building began, but this time across the river on </a:t>
            </a:r>
            <a:r>
              <a:rPr lang="en-US" dirty="0" err="1"/>
              <a:t>Bankside</a:t>
            </a:r>
            <a:r>
              <a:rPr lang="en-US" dirty="0"/>
              <a:t>, which gradually became a theatre centre. In 1587 The Rose was built, in 1595 The Swan, in 1599 The Globe and in 1600 The Fortune, all in the same vicinity. </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The Globe was built by the Burbage Brothers, Richard and Cuthbert, whose father, James, had built The Theatre back in 1576. The Globe was, in fact, a sort of reconstruction of The Theatre, for in 1597/8, when the lease ran out, The Theatre was demolished and its fabric taken to </a:t>
            </a:r>
            <a:r>
              <a:rPr lang="en-US" dirty="0" err="1"/>
              <a:t>Bankside</a:t>
            </a:r>
            <a:r>
              <a:rPr lang="en-US" dirty="0"/>
              <a:t> and used in the building of The Globe. It was The Globe where, after 1599, Shakespeare's company, at that time called the Chamberlain's Men, performed his plays. ] </a:t>
            </a:r>
          </a:p>
          <a:p>
            <a:r>
              <a:rPr lang="en-US" dirty="0"/>
              <a:t>The Globe has been reconstructed on the banks of the Thames in London, opposite St Paul's Cathedral. We do not know exactly </a:t>
            </a:r>
          </a:p>
          <a:p>
            <a:r>
              <a:rPr lang="en-US" dirty="0"/>
              <a:t>17 </a:t>
            </a:r>
            <a:endParaRPr lang="en-US" dirty="0" smtClean="0"/>
          </a:p>
          <a:p>
            <a:r>
              <a:rPr lang="en-US" dirty="0"/>
              <a:t>what the original Globe looked like but we do have some early sketches of the 2nd Globe - the first was burned down in 1613 during a performance of </a:t>
            </a:r>
            <a:r>
              <a:rPr lang="en-US" i="1" dirty="0"/>
              <a:t>Henry VIII</a:t>
            </a:r>
            <a:r>
              <a:rPr lang="en-US" dirty="0"/>
              <a:t>. It was rebuilt in 1614. The players onstage called for “cannons!” and cannons were indeed fired from above the stage, setting the thatched roof on fire. The Globe Theatre. </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THEATRE STRUCTURE</a:t>
            </a:r>
            <a:endParaRPr lang="en-US" dirty="0"/>
          </a:p>
        </p:txBody>
      </p:sp>
      <p:sp>
        <p:nvSpPr>
          <p:cNvPr id="3" name="Content Placeholder 2"/>
          <p:cNvSpPr>
            <a:spLocks noGrp="1"/>
          </p:cNvSpPr>
          <p:nvPr>
            <p:ph idx="1"/>
          </p:nvPr>
        </p:nvSpPr>
        <p:spPr/>
        <p:txBody>
          <a:bodyPr/>
          <a:lstStyle/>
          <a:p>
            <a:r>
              <a:rPr lang="en-US" dirty="0"/>
              <a:t>What then do we know about Elizabethan theatres? Well, first, they were, in general, round, square, octagonal, or something of the sort. What seems to be certain is that the buildings were not longer in one dimension than another; it is now, in fact, believed that the Globe was a 24-sided polygon. </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theatres were, in effect, open-air theatres - the building, </a:t>
            </a:r>
          </a:p>
          <a:p>
            <a:r>
              <a:rPr lang="en-US" dirty="0"/>
              <a:t>surrounded an open yard (like the Inn-Yards) with the stage at one end, jutting out into the audience to about half the depth of the theatre; the width was considerably more. Round three sides of the yard were three tiers of galleries where the wealthier or superior members of the audience sat; the rest of the audience stood in the open yard around the stage and (for obvious reasons) they were known as 'the Groundlings'.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TO ENTER</a:t>
            </a:r>
            <a:endParaRPr lang="en-US" dirty="0"/>
          </a:p>
        </p:txBody>
      </p:sp>
      <p:sp>
        <p:nvSpPr>
          <p:cNvPr id="3" name="Content Placeholder 2"/>
          <p:cNvSpPr>
            <a:spLocks noGrp="1"/>
          </p:cNvSpPr>
          <p:nvPr>
            <p:ph idx="1"/>
          </p:nvPr>
        </p:nvSpPr>
        <p:spPr/>
        <p:txBody>
          <a:bodyPr>
            <a:normAutofit lnSpcReduction="10000"/>
          </a:bodyPr>
          <a:lstStyle/>
          <a:p>
            <a:r>
              <a:rPr lang="en-US" dirty="0" smtClean="0"/>
              <a:t>It </a:t>
            </a:r>
            <a:r>
              <a:rPr lang="en-US" dirty="0"/>
              <a:t>cost a penny to get into the theatre and prices were accumulative, so that for a further penny you could sit in the </a:t>
            </a:r>
            <a:r>
              <a:rPr lang="en-US" dirty="0" smtClean="0"/>
              <a:t>"two penny </a:t>
            </a:r>
            <a:r>
              <a:rPr lang="en-US" dirty="0"/>
              <a:t>gallery" on the top tier and for further pennies still you could go into one of the lower galleries. The Groundling paying his penny would be spending the better part of a day's wages to go into the theatre. </a:t>
            </a:r>
            <a:endParaRPr lang="en-US" dirty="0" smtClean="0"/>
          </a:p>
          <a:p>
            <a:r>
              <a:rPr lang="en-US" dirty="0"/>
              <a:t>21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 </a:t>
            </a:r>
            <a:r>
              <a:rPr lang="en-US" b="1" dirty="0"/>
              <a:t>By 240 B.C., Greek Theatre was familiar to Romans, translated into Latin, and brought to </a:t>
            </a:r>
            <a:r>
              <a:rPr lang="en-US" b="1" dirty="0" err="1"/>
              <a:t>Rome. The</a:t>
            </a:r>
            <a:r>
              <a:rPr lang="en-US" b="1" dirty="0"/>
              <a:t> beginnings of Roman theatre recorded: the first record of drama at the </a:t>
            </a:r>
            <a:r>
              <a:rPr lang="en-US" b="1" dirty="0" err="1"/>
              <a:t>Ludi</a:t>
            </a:r>
            <a:r>
              <a:rPr lang="en-US" b="1" dirty="0"/>
              <a:t> Romani (Roman Festival or Roman </a:t>
            </a:r>
            <a:r>
              <a:rPr lang="en-US" b="1" dirty="0" err="1"/>
              <a:t>Games). Rome</a:t>
            </a:r>
            <a:r>
              <a:rPr lang="en-US" b="1" dirty="0"/>
              <a:t> became an empire after Julius Caesar, 27 </a:t>
            </a:r>
            <a:r>
              <a:rPr lang="en-US" b="1" dirty="0" err="1"/>
              <a:t>B.C. Republic</a:t>
            </a:r>
            <a:r>
              <a:rPr lang="en-US" b="1" dirty="0"/>
              <a:t> – from 509-27 </a:t>
            </a:r>
            <a:r>
              <a:rPr lang="en-US" b="1" dirty="0" err="1"/>
              <a:t>B.C.Empire</a:t>
            </a:r>
            <a:r>
              <a:rPr lang="en-US" b="1" dirty="0"/>
              <a:t> – from 27 B.C.-476 </a:t>
            </a:r>
            <a:r>
              <a:rPr lang="en-US" b="1" dirty="0" err="1"/>
              <a:t>A.D. By</a:t>
            </a:r>
            <a:r>
              <a:rPr lang="en-US" b="1" dirty="0"/>
              <a:t> 345 A.D., there were 175 festivals a year, 101 devoted to </a:t>
            </a:r>
            <a:r>
              <a:rPr lang="en-US" b="1" dirty="0" err="1"/>
              <a:t>theatre.In</a:t>
            </a:r>
            <a:r>
              <a:rPr lang="en-US" b="1" dirty="0"/>
              <a:t> 55 B.C., the first stone theatre was built in Rome (by Julius Caesar)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t>Ms. Dean’s web address:</a:t>
            </a:r>
          </a:p>
          <a:p>
            <a:r>
              <a:rPr lang="en-US" dirty="0" err="1" smtClean="0"/>
              <a:t>www.pauladean.weebly.com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Roman </a:t>
            </a:r>
            <a:r>
              <a:rPr lang="en-US" b="1" dirty="0" smtClean="0"/>
              <a:t>Theatre Borrowed </a:t>
            </a:r>
            <a:r>
              <a:rPr lang="en-US" b="1" dirty="0"/>
              <a:t>Greek ideas and improved (?) on </a:t>
            </a:r>
            <a:r>
              <a:rPr lang="en-US" b="1" dirty="0" err="1" smtClean="0"/>
              <a:t>them. </a:t>
            </a:r>
            <a:r>
              <a:rPr lang="en-US" b="1" dirty="0" err="1"/>
              <a:t>Less</a:t>
            </a:r>
            <a:r>
              <a:rPr lang="en-US" b="1" dirty="0"/>
              <a:t> </a:t>
            </a:r>
            <a:r>
              <a:rPr lang="en-US" b="1" dirty="0" smtClean="0"/>
              <a:t>philosophical than Greek theatre. It encompassed </a:t>
            </a:r>
            <a:r>
              <a:rPr lang="en-US" b="1" dirty="0"/>
              <a:t>more than drama : acrobatics, gladiators, jugglers, athletics, chariots races,</a:t>
            </a:r>
            <a:r>
              <a:rPr lang="en-US" b="1" dirty="0" smtClean="0"/>
              <a:t> </a:t>
            </a:r>
            <a:r>
              <a:rPr lang="en-US" b="1" i="1" dirty="0" smtClean="0"/>
              <a:t> sea battles, </a:t>
            </a:r>
            <a:r>
              <a:rPr lang="en-US" b="1" i="1" dirty="0"/>
              <a:t>boxing,</a:t>
            </a:r>
            <a:r>
              <a:rPr lang="en-US" b="1" i="1" dirty="0" smtClean="0"/>
              <a:t>  animal fights. Entertainment </a:t>
            </a:r>
            <a:r>
              <a:rPr lang="en-US" b="1" i="1" dirty="0"/>
              <a:t>tended to be </a:t>
            </a:r>
            <a:r>
              <a:rPr lang="en-US" b="1" i="1" dirty="0" err="1" smtClean="0"/>
              <a:t>grandiose. </a:t>
            </a:r>
            <a:r>
              <a:rPr lang="en-US" b="1" i="1" dirty="0" err="1"/>
              <a:t>Actors</a:t>
            </a:r>
            <a:r>
              <a:rPr lang="en-US" b="1" i="1" dirty="0"/>
              <a:t> / performers were called "</a:t>
            </a:r>
            <a:r>
              <a:rPr lang="en-US" b="1" i="1" dirty="0" err="1" smtClean="0"/>
              <a:t>histriones</a:t>
            </a:r>
            <a:r>
              <a:rPr lang="en-US" b="1" i="1" dirty="0" smtClean="0"/>
              <a:t>”</a:t>
            </a:r>
            <a:endParaRPr lang="en-US" b="1" i="1" dirty="0" smtClean="0"/>
          </a:p>
          <a:p>
            <a:r>
              <a:rPr lang="en-US" b="1" i="1" dirty="0" smtClean="0"/>
              <a:t>Two major </a:t>
            </a:r>
            <a:r>
              <a:rPr lang="en-US" b="1" i="1" dirty="0"/>
              <a:t>influences on Roman </a:t>
            </a:r>
            <a:r>
              <a:rPr lang="en-US" b="1" i="1" dirty="0" err="1"/>
              <a:t>theatre:Greek</a:t>
            </a:r>
            <a:r>
              <a:rPr lang="en-US" b="1" i="1" dirty="0"/>
              <a:t> </a:t>
            </a:r>
            <a:r>
              <a:rPr lang="en-US" b="1" i="1" dirty="0" smtClean="0"/>
              <a:t>Drama/ Etruscan influences </a:t>
            </a:r>
            <a:r>
              <a:rPr lang="en-US" b="1" i="1" dirty="0"/>
              <a:t>emphasized circus-like </a:t>
            </a:r>
            <a:r>
              <a:rPr lang="en-US" b="1" i="1" dirty="0" smtClean="0"/>
              <a:t>elements. Drama </a:t>
            </a:r>
            <a:r>
              <a:rPr lang="en-US" b="1" i="1" dirty="0"/>
              <a:t>flourished under the republic but declined into variety entertainment under the </a:t>
            </a:r>
            <a:r>
              <a:rPr lang="en-US" b="1" i="1" dirty="0" smtClean="0"/>
              <a:t>empire</a:t>
            </a:r>
            <a:r>
              <a:rPr lang="en-US" b="1" i="1" u="sng" dirty="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rgbClr val="FF6600"/>
            </a:solidFill>
          </a:ln>
        </p:spPr>
        <p:txBody>
          <a:bodyPr>
            <a:normAutofit fontScale="77500" lnSpcReduction="20000"/>
          </a:bodyPr>
          <a:lstStyle/>
          <a:p>
            <a:r>
              <a:rPr lang="en-US" b="1" dirty="0"/>
              <a:t>Roman festivals</a:t>
            </a:r>
            <a:r>
              <a:rPr lang="en-US" b="1" dirty="0" smtClean="0"/>
              <a:t>: Held </a:t>
            </a:r>
            <a:r>
              <a:rPr lang="en-US" b="1" dirty="0"/>
              <a:t>in honor of the gods, but much less religious than in </a:t>
            </a:r>
            <a:r>
              <a:rPr lang="en-US" b="1" dirty="0" err="1">
                <a:ln>
                  <a:solidFill>
                    <a:srgbClr val="F66AFF"/>
                  </a:solidFill>
                </a:ln>
              </a:rPr>
              <a:t>Greece.</a:t>
            </a:r>
            <a:r>
              <a:rPr lang="en-US" b="1" i="1" u="sng" dirty="0" err="1">
                <a:ln>
                  <a:solidFill>
                    <a:srgbClr val="F66AFF"/>
                  </a:solidFill>
                </a:ln>
                <a:hlinkClick r:id="rId2"/>
              </a:rPr>
              <a:t>Ludi</a:t>
            </a:r>
            <a:r>
              <a:rPr lang="en-US" b="1" i="1" u="sng" dirty="0">
                <a:ln>
                  <a:solidFill>
                    <a:srgbClr val="F66AFF"/>
                  </a:solidFill>
                </a:ln>
                <a:hlinkClick r:id="rId2"/>
              </a:rPr>
              <a:t> Romani – 6</a:t>
            </a:r>
            <a:r>
              <a:rPr lang="en-US" b="1" i="1" u="sng" baseline="30000" dirty="0">
                <a:ln>
                  <a:solidFill>
                    <a:srgbClr val="F66AFF"/>
                  </a:solidFill>
                </a:ln>
                <a:hlinkClick r:id="rId2"/>
              </a:rPr>
              <a:t>th</a:t>
            </a:r>
            <a:r>
              <a:rPr lang="en-US" b="1" i="1" u="sng" dirty="0">
                <a:ln>
                  <a:solidFill>
                    <a:srgbClr val="F66AFF"/>
                  </a:solidFill>
                </a:ln>
                <a:hlinkClick r:id="rId2"/>
              </a:rPr>
              <a:t> century B.C.Became theatrical in 364 B.C.Held in September (the autumn)and honored </a:t>
            </a:r>
            <a:r>
              <a:rPr lang="en-US" b="1" i="1" u="sng" dirty="0" smtClean="0">
                <a:ln>
                  <a:solidFill>
                    <a:srgbClr val="F66AFF"/>
                  </a:solidFill>
                </a:ln>
                <a:hlinkClick r:id="rId2"/>
              </a:rPr>
              <a:t>Jupiter</a:t>
            </a:r>
          </a:p>
          <a:p>
            <a:r>
              <a:rPr lang="en-US" b="1" i="1" u="sng" dirty="0" smtClean="0">
                <a:ln>
                  <a:solidFill>
                    <a:srgbClr val="F66AFF"/>
                  </a:solidFill>
                </a:ln>
                <a:hlinkClick r:id="rId2"/>
              </a:rPr>
              <a:t>.</a:t>
            </a:r>
            <a:r>
              <a:rPr lang="en-US" b="1" i="1" u="sng" dirty="0">
                <a:ln>
                  <a:solidFill>
                    <a:srgbClr val="F66AFF"/>
                  </a:solidFill>
                </a:ln>
                <a:hlinkClick r:id="rId2"/>
              </a:rPr>
              <a:t>By 240 B.C., both comedy and tragedy were performed</a:t>
            </a:r>
            <a:r>
              <a:rPr lang="en-US" b="1" i="1" u="sng" dirty="0" smtClean="0">
                <a:ln>
                  <a:solidFill>
                    <a:srgbClr val="F66AFF"/>
                  </a:solidFill>
                </a:ln>
                <a:hlinkClick r:id="rId2"/>
              </a:rPr>
              <a:t>. Under </a:t>
            </a:r>
            <a:r>
              <a:rPr lang="en-US" b="1" i="1" u="sng" dirty="0">
                <a:ln>
                  <a:solidFill>
                    <a:srgbClr val="F66AFF"/>
                  </a:solidFill>
                </a:ln>
                <a:hlinkClick r:id="rId2"/>
              </a:rPr>
              <a:t>the empire, these festivals afforded "bread and circuses" to the </a:t>
            </a:r>
            <a:r>
              <a:rPr lang="en-US" b="1" i="1" u="sng" dirty="0" smtClean="0">
                <a:ln>
                  <a:solidFill>
                    <a:srgbClr val="F66AFF"/>
                  </a:solidFill>
                </a:ln>
                <a:hlinkClick r:id="rId2"/>
              </a:rPr>
              <a:t>masses and were the first to offer concessions to get people to attend, There were </a:t>
            </a:r>
            <a:r>
              <a:rPr lang="en-US" b="1" i="1" u="sng" dirty="0">
                <a:ln>
                  <a:solidFill>
                    <a:srgbClr val="F66AFF"/>
                  </a:solidFill>
                </a:ln>
                <a:hlinkClick r:id="rId2"/>
              </a:rPr>
              <a:t>many </a:t>
            </a:r>
            <a:r>
              <a:rPr lang="en-US" b="1" i="1" u="sng" dirty="0" smtClean="0">
                <a:ln>
                  <a:solidFill>
                    <a:srgbClr val="F66AFF"/>
                  </a:solidFill>
                </a:ln>
                <a:hlinkClick r:id="rId2"/>
              </a:rPr>
              <a:t>performances and they were </a:t>
            </a:r>
            <a:r>
              <a:rPr lang="en-US" b="1" i="1" u="sng" dirty="0">
                <a:ln>
                  <a:solidFill>
                    <a:srgbClr val="F66AFF"/>
                  </a:solidFill>
                </a:ln>
                <a:hlinkClick r:id="rId2"/>
              </a:rPr>
              <a:t>probably paid for by the </a:t>
            </a:r>
            <a:r>
              <a:rPr lang="en-US" b="1" i="1" u="sng" dirty="0" smtClean="0">
                <a:ln>
                  <a:solidFill>
                    <a:srgbClr val="F66AFF"/>
                  </a:solidFill>
                </a:ln>
                <a:hlinkClick r:id="rId2"/>
              </a:rPr>
              <a:t>state. A wealthy citizen </a:t>
            </a:r>
            <a:r>
              <a:rPr lang="en-US" b="1" i="1" u="sng" dirty="0">
                <a:ln>
                  <a:solidFill>
                    <a:srgbClr val="F66AFF"/>
                  </a:solidFill>
                </a:ln>
                <a:hlinkClick r:id="rId2"/>
              </a:rPr>
              <a:t>had free </a:t>
            </a:r>
            <a:r>
              <a:rPr lang="en-US" b="1" i="1" u="sng" dirty="0" smtClean="0">
                <a:ln>
                  <a:solidFill>
                    <a:srgbClr val="F66AFF"/>
                  </a:solidFill>
                </a:ln>
                <a:hlinkClick r:id="rId2"/>
              </a:rPr>
              <a:t>admission.</a:t>
            </a:r>
          </a:p>
          <a:p>
            <a:r>
              <a:rPr lang="en-US" b="1" i="1" u="sng" dirty="0" smtClean="0">
                <a:ln>
                  <a:solidFill>
                    <a:srgbClr val="F66AFF"/>
                  </a:solidFill>
                </a:ln>
                <a:hlinkClick r:id="rId2"/>
              </a:rPr>
              <a:t> The performances were lengthy and </a:t>
            </a:r>
            <a:r>
              <a:rPr lang="en-US" b="1" i="1" u="sng" dirty="0">
                <a:ln>
                  <a:solidFill>
                    <a:srgbClr val="F66AFF"/>
                  </a:solidFill>
                </a:ln>
                <a:hlinkClick r:id="rId2"/>
              </a:rPr>
              <a:t>probably had prizes awarded to those who put extra money </a:t>
            </a:r>
            <a:r>
              <a:rPr lang="en-US" b="1" i="1" u="sng" dirty="0" smtClean="0">
                <a:ln>
                  <a:solidFill>
                    <a:srgbClr val="F66AFF"/>
                  </a:solidFill>
                </a:ln>
                <a:hlinkClick r:id="rId2"/>
              </a:rPr>
              <a:t>in the money basket.</a:t>
            </a:r>
            <a:endParaRPr lang="en-US" dirty="0">
              <a:ln>
                <a:solidFill>
                  <a:srgbClr val="F66AFF"/>
                </a:solidFill>
              </a:l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.THREE AUTHORS OF THE TIME</a:t>
            </a:r>
          </a:p>
          <a:p>
            <a:r>
              <a:rPr lang="en-US" b="1" dirty="0" smtClean="0"/>
              <a:t>PLAUTUS</a:t>
            </a:r>
          </a:p>
          <a:p>
            <a:r>
              <a:rPr lang="en-US" b="1" dirty="0" smtClean="0"/>
              <a:t>SENECA</a:t>
            </a:r>
          </a:p>
          <a:p>
            <a:r>
              <a:rPr lang="en-US" b="1" dirty="0" smtClean="0"/>
              <a:t>TERRANCE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ROMAN THEATRE BEGAN TO DEVELOP STOCK CHARACTERS FOR THEIR PLAYS. THEY ALSO HAD 3 DOORS ON STAGE THAT WERE STOCK SET PROPS. EACH DOOR MEANT THAT THE ACTOR WOULD BE GOING TO A SPECIFIC PLACE OFF STAGE IF THEY USED THE DOOR AS AN EXIT. THEY CONTINUED TO PERFORM IN THE ORCHESTRA AREA UNTIL </a:t>
            </a:r>
            <a:r>
              <a:rPr lang="en-US" smtClean="0"/>
              <a:t>THE COLOSSEUM.</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2134"/>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5851525"/>
          </a:xfrm>
        </p:spPr>
        <p:txBody>
          <a:bodyPr>
            <a:noAutofit/>
          </a:bodyPr>
          <a:lstStyle/>
          <a:p>
            <a:endParaRPr lang="en-US" sz="1800" b="1" dirty="0" smtClean="0"/>
          </a:p>
          <a:p>
            <a:pPr>
              <a:buNone/>
            </a:pPr>
            <a:r>
              <a:rPr lang="en-US" sz="1800" b="1" dirty="0" smtClean="0"/>
              <a:t>Roman </a:t>
            </a:r>
            <a:r>
              <a:rPr lang="en-US" sz="1800" b="1" dirty="0"/>
              <a:t>Theatre </a:t>
            </a:r>
            <a:r>
              <a:rPr lang="en-US" sz="1800" b="1" dirty="0" err="1" smtClean="0"/>
              <a:t>Design </a:t>
            </a:r>
            <a:r>
              <a:rPr lang="en-US" sz="1800" b="1" dirty="0" err="1"/>
              <a:t>General</a:t>
            </a:r>
            <a:r>
              <a:rPr lang="en-US" sz="1800" b="1" dirty="0"/>
              <a:t> characteristics: Built on level ground with stadium-style seating (audience raised)</a:t>
            </a:r>
            <a:r>
              <a:rPr lang="en-US" sz="1800" b="1" i="1" dirty="0"/>
              <a:t> Skene becomes scaena – joined with audience to form one architectural unit  Paradoi become vomitorium into orchestra and audience Orchestra becomes half-circle Stage raised to five feet Stages were large – 20-40 feet deep, 100-300 feet long, could seat 10-15,000 people 3-5 doors in rear wall and at least one in the wings scaena</a:t>
            </a:r>
            <a:r>
              <a:rPr lang="en-US" sz="1800" b="1" i="1" dirty="0" smtClean="0"/>
              <a:t> fronts </a:t>
            </a:r>
            <a:r>
              <a:rPr lang="en-US" sz="1800" b="1" i="1" dirty="0"/>
              <a:t>– façade of the stage house – had columns, niches, porticoes, statues – painted stage was covered with a roof dressing rooms in side wings trap doors were common awning over the audience to protect them from the sun,  during the empire around 78 B.C, .cooling system – air blowing over streams of water area in from of the scaena called the proskene (proscenium) 125 permanent theatres built during the empire.</a:t>
            </a: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0"/>
            <a:ext cx="8229600" cy="6126163"/>
          </a:xfrm>
        </p:spPr>
        <p:txBody>
          <a:bodyPr/>
          <a:lstStyle/>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55000" lnSpcReduction="20000"/>
          </a:bodyPr>
          <a:lstStyle/>
          <a:p>
            <a:r>
              <a:rPr lang="en-US" b="1" dirty="0"/>
              <a:t>Circus Maximus:for chariot races – 600 B.C.2000 feet long, 650 feet wide, 60,000 </a:t>
            </a:r>
            <a:r>
              <a:rPr lang="en-US" b="1" dirty="0" err="1"/>
              <a:t>spectatorsTrack</a:t>
            </a:r>
            <a:r>
              <a:rPr lang="en-US" b="1" dirty="0"/>
              <a:t> to race 12 chariots at a </a:t>
            </a:r>
            <a:r>
              <a:rPr lang="en-US" b="1" dirty="0" err="1"/>
              <a:t>timealso</a:t>
            </a:r>
            <a:r>
              <a:rPr lang="en-US" b="1" dirty="0"/>
              <a:t> housed circus games, horse racing, prize fighting, wrestling, </a:t>
            </a:r>
            <a:r>
              <a:rPr lang="en-US" b="1" dirty="0" err="1"/>
              <a:t>etc.AmpitheatresFor</a:t>
            </a:r>
            <a:r>
              <a:rPr lang="en-US" b="1" dirty="0"/>
              <a:t> gladiatorial contests, wild animal fights, and occasionally </a:t>
            </a:r>
            <a:r>
              <a:rPr lang="en-US" b="1" dirty="0" err="1"/>
              <a:t>naumachia</a:t>
            </a:r>
            <a:r>
              <a:rPr lang="en-US" b="1" dirty="0"/>
              <a:t> (sea </a:t>
            </a:r>
            <a:r>
              <a:rPr lang="en-US" b="1" dirty="0" err="1"/>
              <a:t>battles) First</a:t>
            </a:r>
            <a:r>
              <a:rPr lang="en-US" b="1" dirty="0"/>
              <a:t> permanent one in 46 </a:t>
            </a:r>
            <a:r>
              <a:rPr lang="en-US" b="1" dirty="0" err="1"/>
              <a:t>B.C. The</a:t>
            </a:r>
            <a:r>
              <a:rPr lang="en-US" b="1" dirty="0"/>
              <a:t> </a:t>
            </a:r>
            <a:r>
              <a:rPr lang="en-US" b="1" dirty="0" err="1"/>
              <a:t>Colosseum</a:t>
            </a:r>
            <a:r>
              <a:rPr lang="en-US" b="1" dirty="0"/>
              <a:t> – 80 A.D. – three </a:t>
            </a:r>
            <a:r>
              <a:rPr lang="en-US" b="1" dirty="0" err="1"/>
              <a:t>storeys</a:t>
            </a:r>
            <a:r>
              <a:rPr lang="en-US" b="1" dirty="0"/>
              <a:t>, then 4; 157 feet tall; 620 feet long; 513 feet wide; 50,000 </a:t>
            </a:r>
            <a:r>
              <a:rPr lang="en-US" b="1" dirty="0" err="1"/>
              <a:t>people. Had</a:t>
            </a:r>
            <a:r>
              <a:rPr lang="en-US" b="1" dirty="0"/>
              <a:t> space with elevators below to bring up animals, </a:t>
            </a:r>
            <a:r>
              <a:rPr lang="en-US" b="1" dirty="0" err="1"/>
              <a:t>etc. Used</a:t>
            </a:r>
            <a:r>
              <a:rPr lang="en-US" b="1" dirty="0"/>
              <a:t> </a:t>
            </a:r>
            <a:r>
              <a:rPr lang="en-US" b="1" i="1" dirty="0" err="1"/>
              <a:t>periaktoi</a:t>
            </a:r>
            <a:r>
              <a:rPr lang="en-US" b="1" i="1" dirty="0"/>
              <a:t> (click </a:t>
            </a:r>
            <a:r>
              <a:rPr lang="en-US" b="1" i="1" u="sng" dirty="0">
                <a:hlinkClick r:id="rId2"/>
              </a:rPr>
              <a:t>here to see a movie -- you must have </a:t>
            </a:r>
            <a:r>
              <a:rPr lang="en-US" b="1" i="1" u="sng" dirty="0">
                <a:hlinkClick r:id="rId3"/>
              </a:rPr>
              <a:t>QuickTime installed!!-- and this takes some time to load). Perhaps curtains – back and foreground Spectacular effects:  many performers (Cicero tell us: 600 mules, 3000 bowls) Mechanical lifts for animals Traps Some realistic, three-dimensional scenery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2123</TotalTime>
  <Words>1715</Words>
  <Application>Microsoft Macintosh PowerPoint</Application>
  <PresentationFormat>On-screen Show (4:3)</PresentationFormat>
  <Paragraphs>50</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Office Theme</vt:lpstr>
      <vt:lpstr>ROMAN THEATRE</vt:lpstr>
      <vt:lpstr>Slide 2</vt:lpstr>
      <vt:lpstr>Slide 3</vt:lpstr>
      <vt:lpstr>Slide 4</vt:lpstr>
      <vt:lpstr>Slide 5</vt:lpstr>
      <vt:lpstr>Slide 6</vt:lpstr>
      <vt:lpstr>Slide 7</vt:lpstr>
      <vt:lpstr>Slide 8</vt:lpstr>
      <vt:lpstr>Slide 9</vt:lpstr>
      <vt:lpstr>Slide 10</vt:lpstr>
      <vt:lpstr>Roman audiences </vt:lpstr>
      <vt:lpstr>Roman government and the stage</vt:lpstr>
      <vt:lpstr>The theatre structure</vt:lpstr>
      <vt:lpstr>ELIZBETHAN  THEATRE HISTORY</vt:lpstr>
      <vt:lpstr>Slide 15</vt:lpstr>
      <vt:lpstr>Slide 16</vt:lpstr>
      <vt:lpstr>THEATRE STRUCTURE</vt:lpstr>
      <vt:lpstr>Slide 18</vt:lpstr>
      <vt:lpstr>COST TO ENTER</vt:lpstr>
      <vt:lpstr>Slide 20</vt:lpstr>
      <vt:lpstr>Slide 21</vt:lpstr>
      <vt:lpstr>Slide 22</vt:lpstr>
    </vt:vector>
  </TitlesOfParts>
  <Company>providence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THEATRE</dc:title>
  <dc:creator>paula dean</dc:creator>
  <cp:lastModifiedBy>paula dean</cp:lastModifiedBy>
  <cp:revision>25</cp:revision>
  <dcterms:created xsi:type="dcterms:W3CDTF">2015-12-13T20:25:10Z</dcterms:created>
  <dcterms:modified xsi:type="dcterms:W3CDTF">2015-12-13T22:55:04Z</dcterms:modified>
</cp:coreProperties>
</file>